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7"/>
  </p:notesMasterIdLst>
  <p:sldIdLst>
    <p:sldId id="256" r:id="rId2"/>
    <p:sldId id="257" r:id="rId3"/>
    <p:sldId id="258" r:id="rId4"/>
    <p:sldId id="264" r:id="rId5"/>
    <p:sldId id="265" r:id="rId6"/>
    <p:sldId id="259" r:id="rId7"/>
    <p:sldId id="268" r:id="rId8"/>
    <p:sldId id="269" r:id="rId9"/>
    <p:sldId id="262" r:id="rId10"/>
    <p:sldId id="263" r:id="rId11"/>
    <p:sldId id="260" r:id="rId12"/>
    <p:sldId id="261" r:id="rId13"/>
    <p:sldId id="266" r:id="rId14"/>
    <p:sldId id="267" r:id="rId15"/>
    <p:sldId id="270"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4" d="100"/>
          <a:sy n="94" d="100"/>
        </p:scale>
        <p:origin x="-128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22FB8F-627D-964B-97AF-47CFD24DF5A8}" type="datetimeFigureOut">
              <a:rPr lang="en-US" smtClean="0"/>
              <a:t>11/5/2015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47E4D2-C014-3B49-99A7-763814700826}" type="slidenum">
              <a:rPr lang="en-US" smtClean="0"/>
              <a:t>‹#›</a:t>
            </a:fld>
            <a:endParaRPr lang="en-US"/>
          </a:p>
        </p:txBody>
      </p:sp>
    </p:spTree>
    <p:extLst>
      <p:ext uri="{BB962C8B-B14F-4D97-AF65-F5344CB8AC3E}">
        <p14:creationId xmlns:p14="http://schemas.microsoft.com/office/powerpoint/2010/main" val="5345466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47E4D2-C014-3B49-99A7-763814700826}" type="slidenum">
              <a:rPr lang="en-US" smtClean="0"/>
              <a:t>2</a:t>
            </a:fld>
            <a:endParaRPr lang="en-US"/>
          </a:p>
        </p:txBody>
      </p:sp>
    </p:spTree>
    <p:extLst>
      <p:ext uri="{BB962C8B-B14F-4D97-AF65-F5344CB8AC3E}">
        <p14:creationId xmlns:p14="http://schemas.microsoft.com/office/powerpoint/2010/main" val="3401395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47E4D2-C014-3B49-99A7-763814700826}" type="slidenum">
              <a:rPr lang="en-US" smtClean="0"/>
              <a:t>12</a:t>
            </a:fld>
            <a:endParaRPr lang="en-US"/>
          </a:p>
        </p:txBody>
      </p:sp>
    </p:spTree>
    <p:extLst>
      <p:ext uri="{BB962C8B-B14F-4D97-AF65-F5344CB8AC3E}">
        <p14:creationId xmlns:p14="http://schemas.microsoft.com/office/powerpoint/2010/main" val="3902192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GB"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F75774E8-81E5-3C4C-BAD7-DEA2853367FC}" type="datetimeFigureOut">
              <a:rPr lang="en-US" smtClean="0"/>
              <a:t>11/5/2015</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481D013-ADE7-6B48-B9CF-11A7F501A48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5" name="Date Placeholder 4"/>
          <p:cNvSpPr>
            <a:spLocks noGrp="1"/>
          </p:cNvSpPr>
          <p:nvPr>
            <p:ph type="dt" sz="half" idx="10"/>
          </p:nvPr>
        </p:nvSpPr>
        <p:spPr/>
        <p:txBody>
          <a:bodyPr/>
          <a:lstStyle/>
          <a:p>
            <a:fld id="{F75774E8-81E5-3C4C-BAD7-DEA2853367FC}" type="datetimeFigureOut">
              <a:rPr lang="en-US" smtClean="0"/>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1D013-ADE7-6B48-B9CF-11A7F501A48C}"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F75774E8-81E5-3C4C-BAD7-DEA2853367FC}" type="datetimeFigureOut">
              <a:rPr lang="en-US" smtClean="0"/>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1D013-ADE7-6B48-B9CF-11A7F501A48C}"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F75774E8-81E5-3C4C-BAD7-DEA2853367FC}" type="datetimeFigureOut">
              <a:rPr lang="en-US" smtClean="0"/>
              <a:t>11/5/2015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81D013-ADE7-6B48-B9CF-11A7F501A48C}"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5774E8-81E5-3C4C-BAD7-DEA2853367FC}" type="datetimeFigureOut">
              <a:rPr lang="en-US" smtClean="0"/>
              <a:t>11/5/2015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81D013-ADE7-6B48-B9CF-11A7F501A48C}"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GB"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75774E8-81E5-3C4C-BAD7-DEA2853367FC}" type="datetimeFigureOut">
              <a:rPr lang="en-US" smtClean="0"/>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1D013-ADE7-6B48-B9CF-11A7F501A48C}"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GB"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75774E8-81E5-3C4C-BAD7-DEA2853367FC}" type="datetimeFigureOut">
              <a:rPr lang="en-US" smtClean="0"/>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1D013-ADE7-6B48-B9CF-11A7F501A48C}"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GB"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GB"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GB"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GB"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75774E8-81E5-3C4C-BAD7-DEA2853367FC}" type="datetimeFigureOut">
              <a:rPr lang="en-US" smtClean="0"/>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1D013-ADE7-6B48-B9CF-11A7F501A48C}"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GB"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75774E8-81E5-3C4C-BAD7-DEA2853367FC}" type="datetimeFigureOut">
              <a:rPr lang="en-US" smtClean="0"/>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1D013-ADE7-6B48-B9CF-11A7F501A48C}"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GB"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GB"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GB"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GB"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75774E8-81E5-3C4C-BAD7-DEA2853367FC}" type="datetimeFigureOut">
              <a:rPr lang="en-US" smtClean="0"/>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1D013-ADE7-6B48-B9CF-11A7F501A48C}"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F75774E8-81E5-3C4C-BAD7-DEA2853367FC}"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1D013-ADE7-6B48-B9CF-11A7F501A48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F75774E8-81E5-3C4C-BAD7-DEA2853367FC}"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1D013-ADE7-6B48-B9CF-11A7F501A48C}"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GB"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F75774E8-81E5-3C4C-BAD7-DEA2853367FC}"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1D013-ADE7-6B48-B9CF-11A7F501A48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GB"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GB"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F75774E8-81E5-3C4C-BAD7-DEA2853367FC}" type="datetimeFigureOut">
              <a:rPr lang="en-US" smtClean="0"/>
              <a:t>11/5/2015</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B481D013-ADE7-6B48-B9CF-11A7F501A48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GB"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GB" smtClean="0"/>
              <a:t>Click to edit Master text styles</a:t>
            </a:r>
          </a:p>
        </p:txBody>
      </p:sp>
      <p:sp>
        <p:nvSpPr>
          <p:cNvPr id="4" name="Date Placeholder 3"/>
          <p:cNvSpPr>
            <a:spLocks noGrp="1"/>
          </p:cNvSpPr>
          <p:nvPr>
            <p:ph type="dt" sz="half" idx="10"/>
          </p:nvPr>
        </p:nvSpPr>
        <p:spPr/>
        <p:txBody>
          <a:bodyPr/>
          <a:lstStyle/>
          <a:p>
            <a:fld id="{F75774E8-81E5-3C4C-BAD7-DEA2853367FC}"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1D013-ADE7-6B48-B9CF-11A7F501A48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GB"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GB"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F75774E8-81E5-3C4C-BAD7-DEA2853367FC}"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1D013-ADE7-6B48-B9CF-11A7F501A48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GB"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GB"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75774E8-81E5-3C4C-BAD7-DEA2853367FC}" type="datetimeFigureOut">
              <a:rPr lang="en-US" smtClean="0"/>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1D013-ADE7-6B48-B9CF-11A7F501A48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F75774E8-81E5-3C4C-BAD7-DEA2853367FC}" type="datetimeFigureOut">
              <a:rPr lang="en-US" smtClean="0"/>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1D013-ADE7-6B48-B9CF-11A7F501A48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6"/>
          <p:cNvSpPr>
            <a:spLocks noGrp="1"/>
          </p:cNvSpPr>
          <p:nvPr>
            <p:ph type="dt" sz="half" idx="10"/>
          </p:nvPr>
        </p:nvSpPr>
        <p:spPr/>
        <p:txBody>
          <a:bodyPr/>
          <a:lstStyle/>
          <a:p>
            <a:fld id="{F75774E8-81E5-3C4C-BAD7-DEA2853367FC}" type="datetimeFigureOut">
              <a:rPr lang="en-US" smtClean="0"/>
              <a:t>11/5/2015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81D013-ADE7-6B48-B9CF-11A7F501A48C}"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F75774E8-81E5-3C4C-BAD7-DEA2853367FC}" type="datetimeFigureOut">
              <a:rPr lang="en-US" smtClean="0"/>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1D013-ADE7-6B48-B9CF-11A7F501A48C}"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GB"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F75774E8-81E5-3C4C-BAD7-DEA2853367FC}" type="datetimeFigureOut">
              <a:rPr lang="en-US" smtClean="0"/>
              <a:t>11/5/2015</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481D013-ADE7-6B48-B9CF-11A7F501A48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microsoft.com/office/2007/relationships/hdphoto" Target="../media/hdphoto2.wdp"/><Relationship Id="rId7" Type="http://schemas.openxmlformats.org/officeDocument/2006/relationships/image" Target="../media/image25.jp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4.png"/><Relationship Id="rId11" Type="http://schemas.microsoft.com/office/2007/relationships/hdphoto" Target="../media/hdphoto3.wdp"/><Relationship Id="rId5" Type="http://schemas.openxmlformats.org/officeDocument/2006/relationships/image" Target="../media/image23.png"/><Relationship Id="rId10" Type="http://schemas.openxmlformats.org/officeDocument/2006/relationships/image" Target="../media/image27.png"/><Relationship Id="rId4" Type="http://schemas.openxmlformats.org/officeDocument/2006/relationships/image" Target="../media/image22.jpeg"/><Relationship Id="rId9" Type="http://schemas.microsoft.com/office/2007/relationships/hdphoto" Target="NUL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7200" dirty="0" smtClean="0">
                <a:latin typeface="Desdemona"/>
                <a:cs typeface="Desdemona"/>
              </a:rPr>
              <a:t>Psychological Thriller</a:t>
            </a:r>
            <a:endParaRPr lang="en-US" sz="7200" dirty="0">
              <a:latin typeface="Desdemona"/>
              <a:cs typeface="Desdemona"/>
            </a:endParaRPr>
          </a:p>
        </p:txBody>
      </p:sp>
      <p:sp>
        <p:nvSpPr>
          <p:cNvPr id="3" name="Subtitle 2"/>
          <p:cNvSpPr>
            <a:spLocks noGrp="1"/>
          </p:cNvSpPr>
          <p:nvPr>
            <p:ph type="subTitle" idx="1"/>
          </p:nvPr>
        </p:nvSpPr>
        <p:spPr>
          <a:xfrm>
            <a:off x="-95250" y="6546017"/>
            <a:ext cx="9345082" cy="388824"/>
          </a:xfrm>
        </p:spPr>
        <p:txBody>
          <a:bodyPr>
            <a:noAutofit/>
          </a:bodyPr>
          <a:lstStyle/>
          <a:p>
            <a:r>
              <a:rPr lang="en-US" sz="3600" dirty="0" smtClean="0">
                <a:latin typeface="DIN Condensed Bold"/>
                <a:cs typeface="DIN Condensed Bold"/>
              </a:rPr>
              <a:t>Phoebe Wright, Olivia Evitt, Lorna Brett-Greenacre &amp; Rosie Smith</a:t>
            </a:r>
            <a:endParaRPr lang="en-US" sz="3600" dirty="0">
              <a:latin typeface="DIN Condensed Bold"/>
              <a:cs typeface="DIN Condensed Bold"/>
            </a:endParaRPr>
          </a:p>
        </p:txBody>
      </p:sp>
    </p:spTree>
    <p:extLst>
      <p:ext uri="{BB962C8B-B14F-4D97-AF65-F5344CB8AC3E}">
        <p14:creationId xmlns:p14="http://schemas.microsoft.com/office/powerpoint/2010/main" val="3784701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Desdemona"/>
                <a:cs typeface="Desdemona"/>
              </a:rPr>
              <a:t>Camerawork</a:t>
            </a:r>
            <a:endParaRPr lang="en-US" dirty="0">
              <a:latin typeface="Desdemona"/>
              <a:cs typeface="Desdemona"/>
            </a:endParaRPr>
          </a:p>
        </p:txBody>
      </p:sp>
      <p:sp>
        <p:nvSpPr>
          <p:cNvPr id="3" name="Content Placeholder 2"/>
          <p:cNvSpPr>
            <a:spLocks noGrp="1"/>
          </p:cNvSpPr>
          <p:nvPr>
            <p:ph idx="1"/>
          </p:nvPr>
        </p:nvSpPr>
        <p:spPr>
          <a:xfrm>
            <a:off x="4504079" y="1735138"/>
            <a:ext cx="3723934" cy="4056062"/>
          </a:xfrm>
        </p:spPr>
        <p:txBody>
          <a:bodyPr>
            <a:normAutofit fontScale="70000" lnSpcReduction="20000"/>
          </a:bodyPr>
          <a:lstStyle/>
          <a:p>
            <a:pPr marL="0" indent="0">
              <a:buNone/>
            </a:pPr>
            <a:r>
              <a:rPr lang="en-US" sz="2600" b="1" dirty="0" smtClean="0">
                <a:latin typeface="American Typewriter"/>
                <a:cs typeface="American Typewriter"/>
              </a:rPr>
              <a:t>Narrative- </a:t>
            </a:r>
          </a:p>
          <a:p>
            <a:pPr>
              <a:buFont typeface="Arial"/>
              <a:buChar char="•"/>
            </a:pPr>
            <a:r>
              <a:rPr lang="en-US" sz="2600" dirty="0" smtClean="0">
                <a:latin typeface="American Typewriter"/>
                <a:cs typeface="American Typewriter"/>
              </a:rPr>
              <a:t>Long shots on the protagonists from a high angle POV perspective to make them look vulnerable/weak. Also makes audience feel uncomfortable as they feel as though they are the ones spying/watching them.</a:t>
            </a:r>
          </a:p>
          <a:p>
            <a:pPr>
              <a:buFont typeface="Arial"/>
              <a:buChar char="•"/>
            </a:pPr>
            <a:r>
              <a:rPr lang="en-US" sz="2600" dirty="0" smtClean="0">
                <a:latin typeface="American Typewriter"/>
                <a:cs typeface="American Typewriter"/>
              </a:rPr>
              <a:t>Use of 180 degree rule when the two protagonists are engaged in conversation over coffee.</a:t>
            </a:r>
          </a:p>
          <a:p>
            <a:pPr>
              <a:buFont typeface="Arial"/>
              <a:buChar char="•"/>
            </a:pPr>
            <a:endParaRPr lang="en-US" dirty="0">
              <a:latin typeface="American Typewriter"/>
              <a:cs typeface="American Typewriter"/>
            </a:endParaRPr>
          </a:p>
        </p:txBody>
      </p:sp>
      <p:sp>
        <p:nvSpPr>
          <p:cNvPr id="4" name="TextBox 3"/>
          <p:cNvSpPr txBox="1"/>
          <p:nvPr/>
        </p:nvSpPr>
        <p:spPr>
          <a:xfrm>
            <a:off x="497544" y="1735138"/>
            <a:ext cx="3723934" cy="5355313"/>
          </a:xfrm>
          <a:prstGeom prst="rect">
            <a:avLst/>
          </a:prstGeom>
          <a:noFill/>
        </p:spPr>
        <p:txBody>
          <a:bodyPr wrap="square" rtlCol="0">
            <a:spAutoFit/>
          </a:bodyPr>
          <a:lstStyle/>
          <a:p>
            <a:r>
              <a:rPr lang="en-US" b="1" dirty="0" smtClean="0">
                <a:latin typeface="American Typewriter"/>
                <a:cs typeface="American Typewriter"/>
              </a:rPr>
              <a:t>Montage – </a:t>
            </a:r>
          </a:p>
          <a:p>
            <a:pPr marL="285750" indent="-285750">
              <a:buFont typeface="Arial"/>
              <a:buChar char="•"/>
            </a:pPr>
            <a:r>
              <a:rPr lang="en-US" dirty="0" smtClean="0">
                <a:latin typeface="American Typewriter"/>
                <a:cs typeface="American Typewriter"/>
              </a:rPr>
              <a:t>Pan shots to show different aspects of the crime/investigation wall. Showing little bits at a time leaves the viewer wanting more.</a:t>
            </a:r>
          </a:p>
          <a:p>
            <a:pPr marL="285750" indent="-285750">
              <a:buFont typeface="Arial"/>
              <a:buChar char="•"/>
            </a:pPr>
            <a:r>
              <a:rPr lang="en-US" dirty="0" smtClean="0">
                <a:latin typeface="American Typewriter"/>
                <a:cs typeface="American Typewriter"/>
              </a:rPr>
              <a:t>Layered shots to sugarcoat certain aspects leaving the viewer tense. Also enhances the time spent by the antagonist</a:t>
            </a:r>
          </a:p>
          <a:p>
            <a:pPr marL="285750" indent="-285750">
              <a:buFont typeface="Arial"/>
              <a:buChar char="•"/>
            </a:pPr>
            <a:r>
              <a:rPr lang="en-US" dirty="0" smtClean="0">
                <a:latin typeface="American Typewriter"/>
                <a:cs typeface="American Typewriter"/>
              </a:rPr>
              <a:t> Extreme close up on antagonists hands/mouth to never reveal his identity; tension.</a:t>
            </a:r>
          </a:p>
          <a:p>
            <a:pPr marL="285750" indent="-285750">
              <a:buFont typeface="Arial"/>
              <a:buChar char="•"/>
            </a:pPr>
            <a:r>
              <a:rPr lang="en-US" dirty="0" smtClean="0">
                <a:latin typeface="American Typewriter"/>
                <a:cs typeface="American Typewriter"/>
              </a:rPr>
              <a:t>Long shots on the yarn wall to show the depth of the case.</a:t>
            </a:r>
          </a:p>
          <a:p>
            <a:pPr marL="285750" indent="-285750">
              <a:buFont typeface="Arial"/>
              <a:buChar char="•"/>
            </a:pPr>
            <a:endParaRPr lang="en-US" dirty="0" smtClean="0">
              <a:latin typeface="American Typewriter"/>
              <a:cs typeface="American Typewriter"/>
            </a:endParaRPr>
          </a:p>
          <a:p>
            <a:pPr marL="285750" indent="-285750">
              <a:buFont typeface="Arial"/>
              <a:buChar char="•"/>
            </a:pPr>
            <a:endParaRPr lang="en-US" dirty="0">
              <a:latin typeface="American Typewriter"/>
              <a:cs typeface="American Typewriter"/>
            </a:endParaRPr>
          </a:p>
        </p:txBody>
      </p:sp>
    </p:spTree>
    <p:extLst>
      <p:ext uri="{BB962C8B-B14F-4D97-AF65-F5344CB8AC3E}">
        <p14:creationId xmlns:p14="http://schemas.microsoft.com/office/powerpoint/2010/main" val="60144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80">
                                          <p:stCondLst>
                                            <p:cond delay="0"/>
                                          </p:stCondLst>
                                        </p:cTn>
                                        <p:tgtEl>
                                          <p:spTgt spid="4"/>
                                        </p:tgtEl>
                                      </p:cBhvr>
                                    </p:animEffect>
                                    <p:anim calcmode="lin" valueType="num">
                                      <p:cBhvr>
                                        <p:cTn id="17"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2" dur="26">
                                          <p:stCondLst>
                                            <p:cond delay="650"/>
                                          </p:stCondLst>
                                        </p:cTn>
                                        <p:tgtEl>
                                          <p:spTgt spid="4"/>
                                        </p:tgtEl>
                                      </p:cBhvr>
                                      <p:to x="100000" y="60000"/>
                                    </p:animScale>
                                    <p:animScale>
                                      <p:cBhvr>
                                        <p:cTn id="23" dur="166" decel="50000">
                                          <p:stCondLst>
                                            <p:cond delay="676"/>
                                          </p:stCondLst>
                                        </p:cTn>
                                        <p:tgtEl>
                                          <p:spTgt spid="4"/>
                                        </p:tgtEl>
                                      </p:cBhvr>
                                      <p:to x="100000" y="100000"/>
                                    </p:animScale>
                                    <p:animScale>
                                      <p:cBhvr>
                                        <p:cTn id="24" dur="26">
                                          <p:stCondLst>
                                            <p:cond delay="1312"/>
                                          </p:stCondLst>
                                        </p:cTn>
                                        <p:tgtEl>
                                          <p:spTgt spid="4"/>
                                        </p:tgtEl>
                                      </p:cBhvr>
                                      <p:to x="100000" y="80000"/>
                                    </p:animScale>
                                    <p:animScale>
                                      <p:cBhvr>
                                        <p:cTn id="25" dur="166" decel="50000">
                                          <p:stCondLst>
                                            <p:cond delay="1338"/>
                                          </p:stCondLst>
                                        </p:cTn>
                                        <p:tgtEl>
                                          <p:spTgt spid="4"/>
                                        </p:tgtEl>
                                      </p:cBhvr>
                                      <p:to x="100000" y="100000"/>
                                    </p:animScale>
                                    <p:animScale>
                                      <p:cBhvr>
                                        <p:cTn id="26" dur="26">
                                          <p:stCondLst>
                                            <p:cond delay="1642"/>
                                          </p:stCondLst>
                                        </p:cTn>
                                        <p:tgtEl>
                                          <p:spTgt spid="4"/>
                                        </p:tgtEl>
                                      </p:cBhvr>
                                      <p:to x="100000" y="90000"/>
                                    </p:animScale>
                                    <p:animScale>
                                      <p:cBhvr>
                                        <p:cTn id="27" dur="166" decel="50000">
                                          <p:stCondLst>
                                            <p:cond delay="1668"/>
                                          </p:stCondLst>
                                        </p:cTn>
                                        <p:tgtEl>
                                          <p:spTgt spid="4"/>
                                        </p:tgtEl>
                                      </p:cBhvr>
                                      <p:to x="100000" y="100000"/>
                                    </p:animScale>
                                    <p:animScale>
                                      <p:cBhvr>
                                        <p:cTn id="28" dur="26">
                                          <p:stCondLst>
                                            <p:cond delay="1808"/>
                                          </p:stCondLst>
                                        </p:cTn>
                                        <p:tgtEl>
                                          <p:spTgt spid="4"/>
                                        </p:tgtEl>
                                      </p:cBhvr>
                                      <p:to x="100000" y="95000"/>
                                    </p:animScale>
                                    <p:animScale>
                                      <p:cBhvr>
                                        <p:cTn id="29" dur="166" decel="50000">
                                          <p:stCondLst>
                                            <p:cond delay="1834"/>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 calcmode="lin" valueType="num">
                                      <p:cBhvr>
                                        <p:cTn id="3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grpId="0" nodeType="clickEffect">
                                  <p:stCondLst>
                                    <p:cond delay="0"/>
                                  </p:stCondLst>
                                  <p:childTnLst>
                                    <p:set>
                                      <p:cBhvr>
                                        <p:cTn id="39" dur="1" fill="hold">
                                          <p:stCondLst>
                                            <p:cond delay="0"/>
                                          </p:stCondLst>
                                        </p:cTn>
                                        <p:tgtEl>
                                          <p:spTgt spid="3">
                                            <p:txEl>
                                              <p:pRg st="1" end="1"/>
                                            </p:txEl>
                                          </p:spTgt>
                                        </p:tgtEl>
                                        <p:attrNameLst>
                                          <p:attrName>style.visibility</p:attrName>
                                        </p:attrNameLst>
                                      </p:cBhvr>
                                      <p:to>
                                        <p:strVal val="visible"/>
                                      </p:to>
                                    </p:set>
                                    <p:anim calcmode="lin" valueType="num">
                                      <p:cBhvr>
                                        <p:cTn id="4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3" presetClass="entr" presetSubtype="16" fill="hold" grpId="0" nodeType="click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anim calcmode="lin" valueType="num">
                                      <p:cBhvr>
                                        <p:cTn id="4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Desdemona"/>
                <a:cs typeface="Desdemona"/>
              </a:rPr>
              <a:t>Sound</a:t>
            </a:r>
            <a:endParaRPr lang="en-US" dirty="0">
              <a:latin typeface="Desdemona"/>
              <a:cs typeface="Desdemona"/>
            </a:endParaRPr>
          </a:p>
        </p:txBody>
      </p:sp>
      <p:sp>
        <p:nvSpPr>
          <p:cNvPr id="3" name="Content Placeholder 2"/>
          <p:cNvSpPr>
            <a:spLocks noGrp="1"/>
          </p:cNvSpPr>
          <p:nvPr>
            <p:ph idx="1"/>
          </p:nvPr>
        </p:nvSpPr>
        <p:spPr/>
        <p:txBody>
          <a:bodyPr/>
          <a:lstStyle/>
          <a:p>
            <a:r>
              <a:rPr lang="en-US" dirty="0" smtClean="0">
                <a:latin typeface="American Typewriter"/>
                <a:cs typeface="American Typewriter"/>
              </a:rPr>
              <a:t>Only diegetic sound during the narrative (conversation, rustling of camera, dog barking, door bell, coffee cups etc.)</a:t>
            </a:r>
          </a:p>
          <a:p>
            <a:r>
              <a:rPr lang="en-US" dirty="0" smtClean="0">
                <a:latin typeface="American Typewriter"/>
                <a:cs typeface="American Typewriter"/>
              </a:rPr>
              <a:t>Score used only in montage. Yet to decide whether it will be industrial or orchestral. Asynchronous or synchronous. </a:t>
            </a:r>
            <a:endParaRPr lang="en-US" dirty="0">
              <a:latin typeface="American Typewriter"/>
              <a:cs typeface="American Typewriter"/>
            </a:endParaRPr>
          </a:p>
        </p:txBody>
      </p:sp>
    </p:spTree>
    <p:extLst>
      <p:ext uri="{BB962C8B-B14F-4D97-AF65-F5344CB8AC3E}">
        <p14:creationId xmlns:p14="http://schemas.microsoft.com/office/powerpoint/2010/main" val="190269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800" decel="100000"/>
                                        <p:tgtEl>
                                          <p:spTgt spid="3">
                                            <p:txEl>
                                              <p:pRg st="0" end="0"/>
                                            </p:txEl>
                                          </p:spTgt>
                                        </p:tgtEl>
                                      </p:cBhvr>
                                    </p:animEffect>
                                    <p:anim calcmode="lin" valueType="num">
                                      <p:cBhvr>
                                        <p:cTn id="15"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6"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7"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0"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800" decel="100000"/>
                                        <p:tgtEl>
                                          <p:spTgt spid="3">
                                            <p:txEl>
                                              <p:pRg st="1" end="1"/>
                                            </p:txEl>
                                          </p:spTgt>
                                        </p:tgtEl>
                                      </p:cBhvr>
                                    </p:animEffect>
                                    <p:anim calcmode="lin" valueType="num">
                                      <p:cBhvr>
                                        <p:cTn id="25"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26"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7"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Desdemona"/>
                <a:cs typeface="Desdemona"/>
              </a:rPr>
              <a:t>Mise-en-scene</a:t>
            </a:r>
            <a:endParaRPr lang="en-US" dirty="0">
              <a:latin typeface="Desdemona"/>
              <a:cs typeface="Desdemona"/>
            </a:endParaRPr>
          </a:p>
        </p:txBody>
      </p:sp>
      <p:sp>
        <p:nvSpPr>
          <p:cNvPr id="3" name="Content Placeholder 2"/>
          <p:cNvSpPr>
            <a:spLocks noGrp="1"/>
          </p:cNvSpPr>
          <p:nvPr>
            <p:ph idx="1"/>
          </p:nvPr>
        </p:nvSpPr>
        <p:spPr/>
        <p:txBody>
          <a:bodyPr>
            <a:normAutofit fontScale="85000" lnSpcReduction="20000"/>
          </a:bodyPr>
          <a:lstStyle/>
          <a:p>
            <a:r>
              <a:rPr lang="en-US" dirty="0" smtClean="0">
                <a:latin typeface="American Typewriter"/>
                <a:cs typeface="American Typewriter"/>
              </a:rPr>
              <a:t>Scene in which the protagonists are engaged in conversation over coffee will be set in the living room of a mundane house. The lighting will be high key and natural to show normality and safety. The girls will be wearing everyday clothing which will show no implications, but represent their age. </a:t>
            </a:r>
          </a:p>
          <a:p>
            <a:r>
              <a:rPr lang="en-US" dirty="0" smtClean="0">
                <a:latin typeface="American Typewriter"/>
                <a:cs typeface="American Typewriter"/>
              </a:rPr>
              <a:t>The lighting during the montage will be low key and unnatural which is sinister and ominous; this will leave us feeling full of fear and tension. The colours used during the montage will be mostly dark (black, browns, etc.) which will add to the eerie, creepy feeling created. The antagonist will be wearing black clothing, accompanied by black leather gloves which instantly portrays danger. </a:t>
            </a:r>
          </a:p>
        </p:txBody>
      </p:sp>
    </p:spTree>
    <p:extLst>
      <p:ext uri="{BB962C8B-B14F-4D97-AF65-F5344CB8AC3E}">
        <p14:creationId xmlns:p14="http://schemas.microsoft.com/office/powerpoint/2010/main" val="103365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Desdemona"/>
                <a:cs typeface="Desdemona"/>
              </a:rPr>
              <a:t>Editing</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latin typeface="American Typewriter"/>
                <a:cs typeface="American Typewriter"/>
              </a:rPr>
              <a:t>During the montage, we will edit the different shots so that they overlay each other. This will show a ‘sugarcoating’ effect, as not giving away everything to the audience will create mystery and curiosity.</a:t>
            </a:r>
          </a:p>
          <a:p>
            <a:r>
              <a:rPr lang="en-US" dirty="0" smtClean="0">
                <a:latin typeface="American Typewriter"/>
                <a:cs typeface="American Typewriter"/>
              </a:rPr>
              <a:t>Long takes will be used during the narrative scene to connote calmness and tranquility. This will therefore leave the audience unprepared for the turn in events. </a:t>
            </a:r>
          </a:p>
          <a:p>
            <a:r>
              <a:rPr lang="en-US" dirty="0" smtClean="0">
                <a:latin typeface="American Typewriter"/>
                <a:cs typeface="American Typewriter"/>
              </a:rPr>
              <a:t>Fade in and fade outs will be used during the montage to create soft transitions between the images. This will prevent the audience from being able to see the full aspect of each shot, therefore leaving them feeling disorientated and unsettled.</a:t>
            </a:r>
            <a:endParaRPr lang="en-US" dirty="0">
              <a:latin typeface="American Typewriter"/>
              <a:cs typeface="American Typewriter"/>
            </a:endParaRPr>
          </a:p>
        </p:txBody>
      </p:sp>
    </p:spTree>
    <p:extLst>
      <p:ext uri="{BB962C8B-B14F-4D97-AF65-F5344CB8AC3E}">
        <p14:creationId xmlns:p14="http://schemas.microsoft.com/office/powerpoint/2010/main" val="205623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Scale>
                                      <p:cBhvr>
                                        <p:cTn id="15"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3">
                                            <p:txEl>
                                              <p:pRg st="0" end="0"/>
                                            </p:txEl>
                                          </p:spTgt>
                                        </p:tgtEl>
                                        <p:attrNameLst>
                                          <p:attrName>ppt_x</p:attrName>
                                          <p:attrName>ppt_y</p:attrName>
                                        </p:attrNameLst>
                                      </p:cBhvr>
                                    </p:animMotion>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2"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Scale>
                                      <p:cBhvr>
                                        <p:cTn id="22"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3">
                                            <p:txEl>
                                              <p:pRg st="1" end="1"/>
                                            </p:txEl>
                                          </p:spTgt>
                                        </p:tgtEl>
                                        <p:attrNameLst>
                                          <p:attrName>ppt_x</p:attrName>
                                          <p:attrName>ppt_y</p:attrName>
                                        </p:attrNameLst>
                                      </p:cBhvr>
                                    </p:animMotion>
                                    <p:animEffect transition="in" filter="fade">
                                      <p:cBhvr>
                                        <p:cTn id="24" dur="1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2"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Scale>
                                      <p:cBhvr>
                                        <p:cTn id="29"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3">
                                            <p:txEl>
                                              <p:pRg st="2" end="2"/>
                                            </p:txEl>
                                          </p:spTgt>
                                        </p:tgtEl>
                                        <p:attrNameLst>
                                          <p:attrName>ppt_x</p:attrName>
                                          <p:attrName>ppt_y</p:attrName>
                                        </p:attrNameLst>
                                      </p:cBhvr>
                                    </p:animMotion>
                                    <p:animEffect transition="in" filter="fade">
                                      <p:cBhvr>
                                        <p:cTn id="31"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Desdemona"/>
                <a:cs typeface="Desdemona"/>
              </a:rPr>
              <a:t>Timings</a:t>
            </a:r>
            <a:endParaRPr lang="en-US" dirty="0"/>
          </a:p>
        </p:txBody>
      </p:sp>
      <p:sp>
        <p:nvSpPr>
          <p:cNvPr id="3" name="Content Placeholder 2"/>
          <p:cNvSpPr>
            <a:spLocks noGrp="1"/>
          </p:cNvSpPr>
          <p:nvPr>
            <p:ph idx="1"/>
          </p:nvPr>
        </p:nvSpPr>
        <p:spPr/>
        <p:txBody>
          <a:bodyPr/>
          <a:lstStyle/>
          <a:p>
            <a:r>
              <a:rPr lang="en-US" dirty="0" smtClean="0">
                <a:latin typeface="American Typewriter"/>
                <a:cs typeface="American Typewriter"/>
              </a:rPr>
              <a:t>We consider timing to be important when shooting this film, therefore we have created a plan for each aspect of the overall shooting to ensure the right amount of time is spent.</a:t>
            </a:r>
          </a:p>
          <a:p>
            <a:r>
              <a:rPr lang="en-US" dirty="0" smtClean="0">
                <a:latin typeface="American Typewriter"/>
                <a:cs typeface="American Typewriter"/>
              </a:rPr>
              <a:t>Filming – aiming for 1 week</a:t>
            </a:r>
          </a:p>
          <a:p>
            <a:r>
              <a:rPr lang="en-US" dirty="0" smtClean="0">
                <a:latin typeface="American Typewriter"/>
                <a:cs typeface="American Typewriter"/>
              </a:rPr>
              <a:t>Editing – aiming for 3 weeks</a:t>
            </a:r>
            <a:endParaRPr lang="en-US" dirty="0">
              <a:latin typeface="American Typewriter"/>
              <a:cs typeface="American Typewriter"/>
            </a:endParaRPr>
          </a:p>
        </p:txBody>
      </p:sp>
    </p:spTree>
    <p:extLst>
      <p:ext uri="{BB962C8B-B14F-4D97-AF65-F5344CB8AC3E}">
        <p14:creationId xmlns:p14="http://schemas.microsoft.com/office/powerpoint/2010/main" val="397676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latin typeface="American Typewriter"/>
                <a:cs typeface="American Typewriter"/>
              </a:rPr>
              <a:t>Our target audience is males and females aged 16-30. We think this is a suitable age range because our thriller is too intellectually demanding for younger audiences, and contains scenes that may be disturbing. We believe the modernity of the film will please an audience up to the age of 30. </a:t>
            </a:r>
            <a:endParaRPr lang="en-US" dirty="0">
              <a:latin typeface="American Typewriter"/>
              <a:cs typeface="American Typewriter"/>
            </a:endParaRPr>
          </a:p>
        </p:txBody>
      </p:sp>
      <p:sp>
        <p:nvSpPr>
          <p:cNvPr id="4" name="Title 1"/>
          <p:cNvSpPr>
            <a:spLocks noGrp="1"/>
          </p:cNvSpPr>
          <p:nvPr>
            <p:ph type="title"/>
          </p:nvPr>
        </p:nvSpPr>
        <p:spPr/>
        <p:txBody>
          <a:bodyPr/>
          <a:lstStyle/>
          <a:p>
            <a:r>
              <a:rPr lang="en-US" dirty="0" smtClean="0">
                <a:latin typeface="Desdemona"/>
                <a:cs typeface="Desdemona"/>
              </a:rPr>
              <a:t>Target audience</a:t>
            </a:r>
            <a:endParaRPr lang="en-US" dirty="0"/>
          </a:p>
        </p:txBody>
      </p:sp>
    </p:spTree>
    <p:extLst>
      <p:ext uri="{BB962C8B-B14F-4D97-AF65-F5344CB8AC3E}">
        <p14:creationId xmlns:p14="http://schemas.microsoft.com/office/powerpoint/2010/main" val="132851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Desdemona"/>
                <a:cs typeface="Desdemona"/>
              </a:rPr>
              <a:t>What’s the idea?</a:t>
            </a:r>
            <a:endParaRPr lang="en-US" dirty="0">
              <a:latin typeface="Desdemona"/>
              <a:cs typeface="Desdemona"/>
            </a:endParaRPr>
          </a:p>
        </p:txBody>
      </p:sp>
      <p:sp>
        <p:nvSpPr>
          <p:cNvPr id="3" name="Content Placeholder 2"/>
          <p:cNvSpPr>
            <a:spLocks noGrp="1"/>
          </p:cNvSpPr>
          <p:nvPr>
            <p:ph idx="1"/>
          </p:nvPr>
        </p:nvSpPr>
        <p:spPr>
          <a:xfrm>
            <a:off x="914400" y="1735138"/>
            <a:ext cx="7313613" cy="1787157"/>
          </a:xfrm>
        </p:spPr>
        <p:txBody>
          <a:bodyPr>
            <a:normAutofit/>
          </a:bodyPr>
          <a:lstStyle/>
          <a:p>
            <a:pPr marL="0" indent="0">
              <a:buNone/>
            </a:pPr>
            <a:r>
              <a:rPr lang="en-US" i="1" dirty="0" smtClean="0">
                <a:latin typeface="American Typewriter"/>
                <a:cs typeface="American Typewriter"/>
              </a:rPr>
              <a:t>Synopsis- A psychological thriller in which entails a serial killers obscure obsession with being the ‘fly on the wall’ in homes in which he is not welcome. </a:t>
            </a:r>
          </a:p>
        </p:txBody>
      </p:sp>
    </p:spTree>
    <p:extLst>
      <p:ext uri="{BB962C8B-B14F-4D97-AF65-F5344CB8AC3E}">
        <p14:creationId xmlns:p14="http://schemas.microsoft.com/office/powerpoint/2010/main" val="122516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Desdemona"/>
                <a:cs typeface="Desdemona"/>
              </a:rPr>
              <a:t>Location</a:t>
            </a:r>
            <a:endParaRPr lang="en-US" dirty="0">
              <a:latin typeface="Desdemona"/>
              <a:cs typeface="Desdemona"/>
            </a:endParaRPr>
          </a:p>
        </p:txBody>
      </p:sp>
      <p:sp>
        <p:nvSpPr>
          <p:cNvPr id="3" name="Content Placeholder 2"/>
          <p:cNvSpPr>
            <a:spLocks noGrp="1"/>
          </p:cNvSpPr>
          <p:nvPr>
            <p:ph idx="1"/>
          </p:nvPr>
        </p:nvSpPr>
        <p:spPr>
          <a:xfrm>
            <a:off x="914400" y="1735138"/>
            <a:ext cx="7313613" cy="4056062"/>
          </a:xfrm>
        </p:spPr>
        <p:txBody>
          <a:bodyPr/>
          <a:lstStyle/>
          <a:p>
            <a:r>
              <a:rPr lang="en-US" i="1" dirty="0" smtClean="0">
                <a:latin typeface="American Typewriter"/>
                <a:cs typeface="American Typewriter"/>
              </a:rPr>
              <a:t>Rosie’s cellar – we figured this would be a good idea as it’s a change from the stereotypical dark forest/woods used in other thrillers, yet it’s still eerie, creepy, and extremely old with the connotation of the antagonist being secretive.</a:t>
            </a:r>
          </a:p>
          <a:p>
            <a:endParaRPr lang="en-US" i="1" dirty="0">
              <a:latin typeface="American Typewriter"/>
              <a:cs typeface="American Typewriter"/>
            </a:endParaRPr>
          </a:p>
        </p:txBody>
      </p:sp>
    </p:spTree>
    <p:extLst>
      <p:ext uri="{BB962C8B-B14F-4D97-AF65-F5344CB8AC3E}">
        <p14:creationId xmlns:p14="http://schemas.microsoft.com/office/powerpoint/2010/main" val="262472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grpId="0" nodeType="clickEffect">
                                  <p:stCondLst>
                                    <p:cond delay="0"/>
                                  </p:stCondLst>
                                  <p:iterate type="lt">
                                    <p:tmPct val="50000"/>
                                  </p:iterate>
                                  <p:childTnLst>
                                    <p:set>
                                      <p:cBhvr>
                                        <p:cTn id="15" dur="1" fill="hold">
                                          <p:stCondLst>
                                            <p:cond delay="0"/>
                                          </p:stCondLst>
                                        </p:cTn>
                                        <p:tgtEl>
                                          <p:spTgt spid="3">
                                            <p:txEl>
                                              <p:pRg st="0" end="0"/>
                                            </p:txEl>
                                          </p:spTgt>
                                        </p:tgtEl>
                                        <p:attrNameLst>
                                          <p:attrName>style.visibility</p:attrName>
                                        </p:attrNameLst>
                                      </p:cBhvr>
                                      <p:to>
                                        <p:strVal val="visible"/>
                                      </p:to>
                                    </p:set>
                                    <p:set>
                                      <p:cBhvr>
                                        <p:cTn id="16" dur="46" fill="hold">
                                          <p:stCondLst>
                                            <p:cond delay="0"/>
                                          </p:stCondLst>
                                        </p:cTn>
                                        <p:tgtEl>
                                          <p:spTgt spid="3">
                                            <p:txEl>
                                              <p:pRg st="0" end="0"/>
                                            </p:txEl>
                                          </p:spTgt>
                                        </p:tgtEl>
                                        <p:attrNameLst>
                                          <p:attrName>style.rotation</p:attrName>
                                        </p:attrNameLst>
                                      </p:cBhvr>
                                      <p:to>
                                        <p:strVal val="-45.0"/>
                                      </p:to>
                                    </p:set>
                                    <p:anim calcmode="lin" valueType="num">
                                      <p:cBhvr>
                                        <p:cTn id="17" dur="46" fill="hold">
                                          <p:stCondLst>
                                            <p:cond delay="46"/>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46"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9" dur="16" decel="50000" autoRev="1" fill="hold">
                                          <p:stCondLst>
                                            <p:cond delay="46"/>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14" fill="hold">
                                          <p:stCondLst>
                                            <p:cond delay="86"/>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10-19 at 09.21.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294" y="261883"/>
            <a:ext cx="4025838" cy="3011628"/>
          </a:xfrm>
          <a:prstGeom prst="rect">
            <a:avLst/>
          </a:prstGeom>
        </p:spPr>
      </p:pic>
      <p:pic>
        <p:nvPicPr>
          <p:cNvPr id="5" name="Picture 4" descr="Screen Shot 2015-10-19 at 09.21.1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94" y="3456826"/>
            <a:ext cx="4015504" cy="3011628"/>
          </a:xfrm>
          <a:prstGeom prst="rect">
            <a:avLst/>
          </a:prstGeom>
        </p:spPr>
      </p:pic>
      <p:pic>
        <p:nvPicPr>
          <p:cNvPr id="7" name="Picture 6" descr="Screen Shot 2015-10-19 at 09.21.4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3664" y="589233"/>
            <a:ext cx="4084406" cy="5419232"/>
          </a:xfrm>
          <a:prstGeom prst="rect">
            <a:avLst/>
          </a:prstGeom>
        </p:spPr>
      </p:pic>
    </p:spTree>
    <p:extLst>
      <p:ext uri="{BB962C8B-B14F-4D97-AF65-F5344CB8AC3E}">
        <p14:creationId xmlns:p14="http://schemas.microsoft.com/office/powerpoint/2010/main" val="347463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
                                        <p:tgtEl>
                                          <p:spTgt spid="5"/>
                                        </p:tgtEl>
                                      </p:cBhvr>
                                    </p:animEffect>
                                    <p:anim calcmode="lin" valueType="num">
                                      <p:cBhvr>
                                        <p:cTn id="13" dur="400" fill="hold"/>
                                        <p:tgtEl>
                                          <p:spTgt spid="5"/>
                                        </p:tgtEl>
                                        <p:attrNameLst>
                                          <p:attrName>ppt_x</p:attrName>
                                        </p:attrNameLst>
                                      </p:cBhvr>
                                      <p:tavLst>
                                        <p:tav tm="0">
                                          <p:val>
                                            <p:strVal val="#ppt_x"/>
                                          </p:val>
                                        </p:tav>
                                        <p:tav tm="100000">
                                          <p:val>
                                            <p:strVal val="#ppt_x"/>
                                          </p:val>
                                        </p:tav>
                                      </p:tavLst>
                                    </p:anim>
                                    <p:anim calcmode="lin" valueType="num">
                                      <p:cBhvr>
                                        <p:cTn id="14" dur="400" fill="hold"/>
                                        <p:tgtEl>
                                          <p:spTgt spid="5"/>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10-19 at 09.21.5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851" y="576138"/>
            <a:ext cx="4344104" cy="5800657"/>
          </a:xfrm>
          <a:prstGeom prst="rect">
            <a:avLst/>
          </a:prstGeom>
        </p:spPr>
      </p:pic>
      <p:pic>
        <p:nvPicPr>
          <p:cNvPr id="5" name="Picture 4" descr="Screen Shot 2015-10-19 at 09.21.4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0284" y="576138"/>
            <a:ext cx="4398750" cy="5800657"/>
          </a:xfrm>
          <a:prstGeom prst="rect">
            <a:avLst/>
          </a:prstGeom>
        </p:spPr>
      </p:pic>
    </p:spTree>
    <p:extLst>
      <p:ext uri="{BB962C8B-B14F-4D97-AF65-F5344CB8AC3E}">
        <p14:creationId xmlns:p14="http://schemas.microsoft.com/office/powerpoint/2010/main" val="234032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anim calcmode="lin" valueType="num">
                                      <p:cBhvr>
                                        <p:cTn id="16" dur="2000" fill="hold"/>
                                        <p:tgtEl>
                                          <p:spTgt spid="5"/>
                                        </p:tgtEl>
                                        <p:attrNameLst>
                                          <p:attrName>style.rotation</p:attrName>
                                        </p:attrNameLst>
                                      </p:cBhvr>
                                      <p:tavLst>
                                        <p:tav tm="0">
                                          <p:val>
                                            <p:fltVal val="720"/>
                                          </p:val>
                                        </p:tav>
                                        <p:tav tm="100000">
                                          <p:val>
                                            <p:fltVal val="0"/>
                                          </p:val>
                                        </p:tav>
                                      </p:tavLst>
                                    </p:anim>
                                    <p:anim calcmode="lin" valueType="num">
                                      <p:cBhvr>
                                        <p:cTn id="17" dur="2000" fill="hold"/>
                                        <p:tgtEl>
                                          <p:spTgt spid="5"/>
                                        </p:tgtEl>
                                        <p:attrNameLst>
                                          <p:attrName>ppt_h</p:attrName>
                                        </p:attrNameLst>
                                      </p:cBhvr>
                                      <p:tavLst>
                                        <p:tav tm="0">
                                          <p:val>
                                            <p:fltVal val="0"/>
                                          </p:val>
                                        </p:tav>
                                        <p:tav tm="100000">
                                          <p:val>
                                            <p:strVal val="#ppt_h"/>
                                          </p:val>
                                        </p:tav>
                                      </p:tavLst>
                                    </p:anim>
                                    <p:anim calcmode="lin" valueType="num">
                                      <p:cBhvr>
                                        <p:cTn id="18"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Desdemona"/>
                <a:cs typeface="Desdemona"/>
              </a:rPr>
              <a:t>Props – Montage</a:t>
            </a:r>
            <a:endParaRPr lang="en-US" dirty="0">
              <a:latin typeface="Desdemona"/>
              <a:cs typeface="Desdemona"/>
            </a:endParaRPr>
          </a:p>
        </p:txBody>
      </p:sp>
      <p:sp>
        <p:nvSpPr>
          <p:cNvPr id="3" name="Content Placeholder 2"/>
          <p:cNvSpPr>
            <a:spLocks noGrp="1"/>
          </p:cNvSpPr>
          <p:nvPr>
            <p:ph idx="1"/>
          </p:nvPr>
        </p:nvSpPr>
        <p:spPr/>
        <p:txBody>
          <a:bodyPr>
            <a:normAutofit fontScale="70000" lnSpcReduction="20000"/>
          </a:bodyPr>
          <a:lstStyle/>
          <a:p>
            <a:r>
              <a:rPr lang="en-US" dirty="0" smtClean="0">
                <a:latin typeface="American Typewriter"/>
                <a:cs typeface="American Typewriter"/>
              </a:rPr>
              <a:t>MONTAGE – we have decided to use a montage as the use of overlaying images infers the antagonist is sugarcoating certain aspects of his ‘plan’. </a:t>
            </a:r>
            <a:endParaRPr lang="en-US" dirty="0">
              <a:latin typeface="American Typewriter"/>
              <a:cs typeface="American Typewriter"/>
            </a:endParaRPr>
          </a:p>
          <a:p>
            <a:pPr>
              <a:buFontTx/>
              <a:buChar char="-"/>
            </a:pPr>
            <a:r>
              <a:rPr lang="en-US" dirty="0" smtClean="0">
                <a:latin typeface="American Typewriter"/>
                <a:cs typeface="American Typewriter"/>
              </a:rPr>
              <a:t>Crime/investigation styles wall</a:t>
            </a:r>
          </a:p>
          <a:p>
            <a:pPr>
              <a:buFontTx/>
              <a:buChar char="-"/>
            </a:pPr>
            <a:r>
              <a:rPr lang="en-US" dirty="0" smtClean="0">
                <a:latin typeface="American Typewriter"/>
                <a:cs typeface="American Typewriter"/>
              </a:rPr>
              <a:t>Photo album of girls</a:t>
            </a:r>
          </a:p>
          <a:p>
            <a:pPr>
              <a:buFontTx/>
              <a:buChar char="-"/>
            </a:pPr>
            <a:r>
              <a:rPr lang="en-US" dirty="0" smtClean="0">
                <a:latin typeface="American Typewriter"/>
                <a:cs typeface="American Typewriter"/>
              </a:rPr>
              <a:t>Used chewing gum</a:t>
            </a:r>
          </a:p>
          <a:p>
            <a:pPr>
              <a:buFontTx/>
              <a:buChar char="-"/>
            </a:pPr>
            <a:r>
              <a:rPr lang="en-US" dirty="0" smtClean="0">
                <a:latin typeface="American Typewriter"/>
                <a:cs typeface="American Typewriter"/>
              </a:rPr>
              <a:t>Old locks of hair stored in little plastic bags</a:t>
            </a:r>
          </a:p>
          <a:p>
            <a:pPr>
              <a:buFontTx/>
              <a:buChar char="-"/>
            </a:pPr>
            <a:r>
              <a:rPr lang="en-US" dirty="0" smtClean="0">
                <a:latin typeface="American Typewriter"/>
                <a:cs typeface="American Typewriter"/>
              </a:rPr>
              <a:t>Swabs of toothbrush</a:t>
            </a:r>
          </a:p>
          <a:p>
            <a:pPr>
              <a:buFontTx/>
              <a:buChar char="-"/>
            </a:pPr>
            <a:r>
              <a:rPr lang="en-US" dirty="0" smtClean="0">
                <a:latin typeface="American Typewriter"/>
                <a:cs typeface="American Typewriter"/>
              </a:rPr>
              <a:t>Diary</a:t>
            </a:r>
          </a:p>
          <a:p>
            <a:pPr>
              <a:buFontTx/>
              <a:buChar char="-"/>
            </a:pPr>
            <a:r>
              <a:rPr lang="en-US" dirty="0" smtClean="0">
                <a:latin typeface="American Typewriter"/>
                <a:cs typeface="American Typewriter"/>
              </a:rPr>
              <a:t>Facebook photos</a:t>
            </a:r>
          </a:p>
          <a:p>
            <a:pPr>
              <a:buFontTx/>
              <a:buChar char="-"/>
            </a:pPr>
            <a:endParaRPr lang="en-US" dirty="0" smtClean="0">
              <a:latin typeface="American Typewriter"/>
              <a:cs typeface="American Typewriter"/>
            </a:endParaRPr>
          </a:p>
          <a:p>
            <a:pPr marL="0" indent="0">
              <a:buNone/>
            </a:pPr>
            <a:endParaRPr lang="en-US" dirty="0" smtClean="0">
              <a:latin typeface="American Typewriter"/>
              <a:cs typeface="American Typewriter"/>
            </a:endParaRPr>
          </a:p>
        </p:txBody>
      </p:sp>
    </p:spTree>
    <p:extLst>
      <p:ext uri="{BB962C8B-B14F-4D97-AF65-F5344CB8AC3E}">
        <p14:creationId xmlns:p14="http://schemas.microsoft.com/office/powerpoint/2010/main" val="327349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800" decel="100000"/>
                                        <p:tgtEl>
                                          <p:spTgt spid="3">
                                            <p:txEl>
                                              <p:pRg st="0" end="0"/>
                                            </p:txEl>
                                          </p:spTgt>
                                        </p:tgtEl>
                                      </p:cBhvr>
                                    </p:animEffect>
                                    <p:anim calcmode="lin" valueType="num">
                                      <p:cBhvr>
                                        <p:cTn id="15"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6"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7"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0"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800" decel="100000"/>
                                        <p:tgtEl>
                                          <p:spTgt spid="3">
                                            <p:txEl>
                                              <p:pRg st="1" end="1"/>
                                            </p:txEl>
                                          </p:spTgt>
                                        </p:tgtEl>
                                      </p:cBhvr>
                                    </p:animEffect>
                                    <p:anim calcmode="lin" valueType="num">
                                      <p:cBhvr>
                                        <p:cTn id="25"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26"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7"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0" presetClass="entr" presetSubtype="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800" decel="100000"/>
                                        <p:tgtEl>
                                          <p:spTgt spid="3">
                                            <p:txEl>
                                              <p:pRg st="2" end="2"/>
                                            </p:txEl>
                                          </p:spTgt>
                                        </p:tgtEl>
                                      </p:cBhvr>
                                    </p:animEffect>
                                    <p:anim calcmode="lin" valueType="num">
                                      <p:cBhvr>
                                        <p:cTn id="35"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36"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7"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0" presetClass="entr" presetSubtype="0" fill="hold" grpId="0"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Effect transition="in" filter="fade">
                                      <p:cBhvr>
                                        <p:cTn id="44" dur="800" decel="100000"/>
                                        <p:tgtEl>
                                          <p:spTgt spid="3">
                                            <p:txEl>
                                              <p:pRg st="3" end="3"/>
                                            </p:txEl>
                                          </p:spTgt>
                                        </p:tgtEl>
                                      </p:cBhvr>
                                    </p:animEffect>
                                    <p:anim calcmode="lin" valueType="num">
                                      <p:cBhvr>
                                        <p:cTn id="45"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46"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47"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0" presetClass="entr" presetSubtype="0" fill="hold" grpId="0" nodeType="clickEffect">
                                  <p:stCondLst>
                                    <p:cond delay="0"/>
                                  </p:stCondLst>
                                  <p:childTnLst>
                                    <p:set>
                                      <p:cBhvr>
                                        <p:cTn id="53" dur="1" fill="hold">
                                          <p:stCondLst>
                                            <p:cond delay="0"/>
                                          </p:stCondLst>
                                        </p:cTn>
                                        <p:tgtEl>
                                          <p:spTgt spid="3">
                                            <p:txEl>
                                              <p:pRg st="4" end="4"/>
                                            </p:txEl>
                                          </p:spTgt>
                                        </p:tgtEl>
                                        <p:attrNameLst>
                                          <p:attrName>style.visibility</p:attrName>
                                        </p:attrNameLst>
                                      </p:cBhvr>
                                      <p:to>
                                        <p:strVal val="visible"/>
                                      </p:to>
                                    </p:set>
                                    <p:animEffect transition="in" filter="fade">
                                      <p:cBhvr>
                                        <p:cTn id="54" dur="800" decel="100000"/>
                                        <p:tgtEl>
                                          <p:spTgt spid="3">
                                            <p:txEl>
                                              <p:pRg st="4" end="4"/>
                                            </p:txEl>
                                          </p:spTgt>
                                        </p:tgtEl>
                                      </p:cBhvr>
                                    </p:animEffect>
                                    <p:anim calcmode="lin" valueType="num">
                                      <p:cBhvr>
                                        <p:cTn id="55"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56"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57"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58"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59"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0" presetClass="entr" presetSubtype="0" fill="hold" grpId="0" nodeType="clickEffect">
                                  <p:stCondLst>
                                    <p:cond delay="0"/>
                                  </p:stCondLst>
                                  <p:childTnLst>
                                    <p:set>
                                      <p:cBhvr>
                                        <p:cTn id="63" dur="1" fill="hold">
                                          <p:stCondLst>
                                            <p:cond delay="0"/>
                                          </p:stCondLst>
                                        </p:cTn>
                                        <p:tgtEl>
                                          <p:spTgt spid="3">
                                            <p:txEl>
                                              <p:pRg st="5" end="5"/>
                                            </p:txEl>
                                          </p:spTgt>
                                        </p:tgtEl>
                                        <p:attrNameLst>
                                          <p:attrName>style.visibility</p:attrName>
                                        </p:attrNameLst>
                                      </p:cBhvr>
                                      <p:to>
                                        <p:strVal val="visible"/>
                                      </p:to>
                                    </p:set>
                                    <p:animEffect transition="in" filter="fade">
                                      <p:cBhvr>
                                        <p:cTn id="64" dur="800" decel="100000"/>
                                        <p:tgtEl>
                                          <p:spTgt spid="3">
                                            <p:txEl>
                                              <p:pRg st="5" end="5"/>
                                            </p:txEl>
                                          </p:spTgt>
                                        </p:tgtEl>
                                      </p:cBhvr>
                                    </p:animEffect>
                                    <p:anim calcmode="lin" valueType="num">
                                      <p:cBhvr>
                                        <p:cTn id="65" dur="800" decel="100000" fill="hold"/>
                                        <p:tgtEl>
                                          <p:spTgt spid="3">
                                            <p:txEl>
                                              <p:pRg st="5" end="5"/>
                                            </p:txEl>
                                          </p:spTgt>
                                        </p:tgtEl>
                                        <p:attrNameLst>
                                          <p:attrName>style.rotation</p:attrName>
                                        </p:attrNameLst>
                                      </p:cBhvr>
                                      <p:tavLst>
                                        <p:tav tm="0">
                                          <p:val>
                                            <p:fltVal val="-90"/>
                                          </p:val>
                                        </p:tav>
                                        <p:tav tm="100000">
                                          <p:val>
                                            <p:fltVal val="0"/>
                                          </p:val>
                                        </p:tav>
                                      </p:tavLst>
                                    </p:anim>
                                    <p:anim calcmode="lin" valueType="num">
                                      <p:cBhvr>
                                        <p:cTn id="66" dur="800" decel="100000" fill="hold"/>
                                        <p:tgtEl>
                                          <p:spTgt spid="3">
                                            <p:txEl>
                                              <p:pRg st="5" end="5"/>
                                            </p:txEl>
                                          </p:spTgt>
                                        </p:tgtEl>
                                        <p:attrNameLst>
                                          <p:attrName>ppt_x</p:attrName>
                                        </p:attrNameLst>
                                      </p:cBhvr>
                                      <p:tavLst>
                                        <p:tav tm="0">
                                          <p:val>
                                            <p:strVal val="#ppt_x+0.4"/>
                                          </p:val>
                                        </p:tav>
                                        <p:tav tm="100000">
                                          <p:val>
                                            <p:strVal val="#ppt_x-0.05"/>
                                          </p:val>
                                        </p:tav>
                                      </p:tavLst>
                                    </p:anim>
                                    <p:anim calcmode="lin" valueType="num">
                                      <p:cBhvr>
                                        <p:cTn id="67" dur="800" decel="100000" fill="hold"/>
                                        <p:tgtEl>
                                          <p:spTgt spid="3">
                                            <p:txEl>
                                              <p:pRg st="5" end="5"/>
                                            </p:txEl>
                                          </p:spTgt>
                                        </p:tgtEl>
                                        <p:attrNameLst>
                                          <p:attrName>ppt_y</p:attrName>
                                        </p:attrNameLst>
                                      </p:cBhvr>
                                      <p:tavLst>
                                        <p:tav tm="0">
                                          <p:val>
                                            <p:strVal val="#ppt_y-0.4"/>
                                          </p:val>
                                        </p:tav>
                                        <p:tav tm="100000">
                                          <p:val>
                                            <p:strVal val="#ppt_y+0.1"/>
                                          </p:val>
                                        </p:tav>
                                      </p:tavLst>
                                    </p:anim>
                                    <p:anim calcmode="lin" valueType="num">
                                      <p:cBhvr>
                                        <p:cTn id="68" dur="200" accel="100000" fill="hold">
                                          <p:stCondLst>
                                            <p:cond delay="800"/>
                                          </p:stCondLst>
                                        </p:cTn>
                                        <p:tgtEl>
                                          <p:spTgt spid="3">
                                            <p:txEl>
                                              <p:pRg st="5" end="5"/>
                                            </p:txEl>
                                          </p:spTgt>
                                        </p:tgtEl>
                                        <p:attrNameLst>
                                          <p:attrName>ppt_x</p:attrName>
                                        </p:attrNameLst>
                                      </p:cBhvr>
                                      <p:tavLst>
                                        <p:tav tm="0">
                                          <p:val>
                                            <p:strVal val="#ppt_x-0.05"/>
                                          </p:val>
                                        </p:tav>
                                        <p:tav tm="100000">
                                          <p:val>
                                            <p:strVal val="#ppt_x"/>
                                          </p:val>
                                        </p:tav>
                                      </p:tavLst>
                                    </p:anim>
                                    <p:anim calcmode="lin" valueType="num">
                                      <p:cBhvr>
                                        <p:cTn id="69" dur="200" accel="100000" fill="hold">
                                          <p:stCondLst>
                                            <p:cond delay="800"/>
                                          </p:stCondLst>
                                        </p:cTn>
                                        <p:tgtEl>
                                          <p:spTgt spid="3">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30" presetClass="entr" presetSubtype="0" fill="hold" grpId="0" nodeType="clickEffect">
                                  <p:stCondLst>
                                    <p:cond delay="0"/>
                                  </p:stCondLst>
                                  <p:childTnLst>
                                    <p:set>
                                      <p:cBhvr>
                                        <p:cTn id="73" dur="1" fill="hold">
                                          <p:stCondLst>
                                            <p:cond delay="0"/>
                                          </p:stCondLst>
                                        </p:cTn>
                                        <p:tgtEl>
                                          <p:spTgt spid="3">
                                            <p:txEl>
                                              <p:pRg st="6" end="6"/>
                                            </p:txEl>
                                          </p:spTgt>
                                        </p:tgtEl>
                                        <p:attrNameLst>
                                          <p:attrName>style.visibility</p:attrName>
                                        </p:attrNameLst>
                                      </p:cBhvr>
                                      <p:to>
                                        <p:strVal val="visible"/>
                                      </p:to>
                                    </p:set>
                                    <p:animEffect transition="in" filter="fade">
                                      <p:cBhvr>
                                        <p:cTn id="74" dur="800" decel="100000"/>
                                        <p:tgtEl>
                                          <p:spTgt spid="3">
                                            <p:txEl>
                                              <p:pRg st="6" end="6"/>
                                            </p:txEl>
                                          </p:spTgt>
                                        </p:tgtEl>
                                      </p:cBhvr>
                                    </p:animEffect>
                                    <p:anim calcmode="lin" valueType="num">
                                      <p:cBhvr>
                                        <p:cTn id="75" dur="800" decel="100000" fill="hold"/>
                                        <p:tgtEl>
                                          <p:spTgt spid="3">
                                            <p:txEl>
                                              <p:pRg st="6" end="6"/>
                                            </p:txEl>
                                          </p:spTgt>
                                        </p:tgtEl>
                                        <p:attrNameLst>
                                          <p:attrName>style.rotation</p:attrName>
                                        </p:attrNameLst>
                                      </p:cBhvr>
                                      <p:tavLst>
                                        <p:tav tm="0">
                                          <p:val>
                                            <p:fltVal val="-90"/>
                                          </p:val>
                                        </p:tav>
                                        <p:tav tm="100000">
                                          <p:val>
                                            <p:fltVal val="0"/>
                                          </p:val>
                                        </p:tav>
                                      </p:tavLst>
                                    </p:anim>
                                    <p:anim calcmode="lin" valueType="num">
                                      <p:cBhvr>
                                        <p:cTn id="76" dur="800" decel="100000" fill="hold"/>
                                        <p:tgtEl>
                                          <p:spTgt spid="3">
                                            <p:txEl>
                                              <p:pRg st="6" end="6"/>
                                            </p:txEl>
                                          </p:spTgt>
                                        </p:tgtEl>
                                        <p:attrNameLst>
                                          <p:attrName>ppt_x</p:attrName>
                                        </p:attrNameLst>
                                      </p:cBhvr>
                                      <p:tavLst>
                                        <p:tav tm="0">
                                          <p:val>
                                            <p:strVal val="#ppt_x+0.4"/>
                                          </p:val>
                                        </p:tav>
                                        <p:tav tm="100000">
                                          <p:val>
                                            <p:strVal val="#ppt_x-0.05"/>
                                          </p:val>
                                        </p:tav>
                                      </p:tavLst>
                                    </p:anim>
                                    <p:anim calcmode="lin" valueType="num">
                                      <p:cBhvr>
                                        <p:cTn id="77" dur="800" decel="100000" fill="hold"/>
                                        <p:tgtEl>
                                          <p:spTgt spid="3">
                                            <p:txEl>
                                              <p:pRg st="6" end="6"/>
                                            </p:txEl>
                                          </p:spTgt>
                                        </p:tgtEl>
                                        <p:attrNameLst>
                                          <p:attrName>ppt_y</p:attrName>
                                        </p:attrNameLst>
                                      </p:cBhvr>
                                      <p:tavLst>
                                        <p:tav tm="0">
                                          <p:val>
                                            <p:strVal val="#ppt_y-0.4"/>
                                          </p:val>
                                        </p:tav>
                                        <p:tav tm="100000">
                                          <p:val>
                                            <p:strVal val="#ppt_y+0.1"/>
                                          </p:val>
                                        </p:tav>
                                      </p:tavLst>
                                    </p:anim>
                                    <p:anim calcmode="lin" valueType="num">
                                      <p:cBhvr>
                                        <p:cTn id="78" dur="200" accel="100000" fill="hold">
                                          <p:stCondLst>
                                            <p:cond delay="800"/>
                                          </p:stCondLst>
                                        </p:cTn>
                                        <p:tgtEl>
                                          <p:spTgt spid="3">
                                            <p:txEl>
                                              <p:pRg st="6" end="6"/>
                                            </p:txEl>
                                          </p:spTgt>
                                        </p:tgtEl>
                                        <p:attrNameLst>
                                          <p:attrName>ppt_x</p:attrName>
                                        </p:attrNameLst>
                                      </p:cBhvr>
                                      <p:tavLst>
                                        <p:tav tm="0">
                                          <p:val>
                                            <p:strVal val="#ppt_x-0.05"/>
                                          </p:val>
                                        </p:tav>
                                        <p:tav tm="100000">
                                          <p:val>
                                            <p:strVal val="#ppt_x"/>
                                          </p:val>
                                        </p:tav>
                                      </p:tavLst>
                                    </p:anim>
                                    <p:anim calcmode="lin" valueType="num">
                                      <p:cBhvr>
                                        <p:cTn id="79" dur="200" accel="100000" fill="hold">
                                          <p:stCondLst>
                                            <p:cond delay="800"/>
                                          </p:stCondLst>
                                        </p:cTn>
                                        <p:tgtEl>
                                          <p:spTgt spid="3">
                                            <p:txEl>
                                              <p:pRg st="6" end="6"/>
                                            </p:txEl>
                                          </p:spTgt>
                                        </p:tgtEl>
                                        <p:attrNameLst>
                                          <p:attrName>ppt_y</p:attrName>
                                        </p:attrNameLst>
                                      </p:cBhvr>
                                      <p:tavLst>
                                        <p:tav tm="0">
                                          <p:val>
                                            <p:strVal val="#ppt_y+0.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30" presetClass="entr" presetSubtype="0" fill="hold" grpId="0" nodeType="clickEffect">
                                  <p:stCondLst>
                                    <p:cond delay="0"/>
                                  </p:stCondLst>
                                  <p:childTnLst>
                                    <p:set>
                                      <p:cBhvr>
                                        <p:cTn id="83" dur="1" fill="hold">
                                          <p:stCondLst>
                                            <p:cond delay="0"/>
                                          </p:stCondLst>
                                        </p:cTn>
                                        <p:tgtEl>
                                          <p:spTgt spid="3">
                                            <p:txEl>
                                              <p:pRg st="7" end="7"/>
                                            </p:txEl>
                                          </p:spTgt>
                                        </p:tgtEl>
                                        <p:attrNameLst>
                                          <p:attrName>style.visibility</p:attrName>
                                        </p:attrNameLst>
                                      </p:cBhvr>
                                      <p:to>
                                        <p:strVal val="visible"/>
                                      </p:to>
                                    </p:set>
                                    <p:animEffect transition="in" filter="fade">
                                      <p:cBhvr>
                                        <p:cTn id="84" dur="800" decel="100000"/>
                                        <p:tgtEl>
                                          <p:spTgt spid="3">
                                            <p:txEl>
                                              <p:pRg st="7" end="7"/>
                                            </p:txEl>
                                          </p:spTgt>
                                        </p:tgtEl>
                                      </p:cBhvr>
                                    </p:animEffect>
                                    <p:anim calcmode="lin" valueType="num">
                                      <p:cBhvr>
                                        <p:cTn id="85" dur="800" decel="100000" fill="hold"/>
                                        <p:tgtEl>
                                          <p:spTgt spid="3">
                                            <p:txEl>
                                              <p:pRg st="7" end="7"/>
                                            </p:txEl>
                                          </p:spTgt>
                                        </p:tgtEl>
                                        <p:attrNameLst>
                                          <p:attrName>style.rotation</p:attrName>
                                        </p:attrNameLst>
                                      </p:cBhvr>
                                      <p:tavLst>
                                        <p:tav tm="0">
                                          <p:val>
                                            <p:fltVal val="-90"/>
                                          </p:val>
                                        </p:tav>
                                        <p:tav tm="100000">
                                          <p:val>
                                            <p:fltVal val="0"/>
                                          </p:val>
                                        </p:tav>
                                      </p:tavLst>
                                    </p:anim>
                                    <p:anim calcmode="lin" valueType="num">
                                      <p:cBhvr>
                                        <p:cTn id="86" dur="800" decel="100000" fill="hold"/>
                                        <p:tgtEl>
                                          <p:spTgt spid="3">
                                            <p:txEl>
                                              <p:pRg st="7" end="7"/>
                                            </p:txEl>
                                          </p:spTgt>
                                        </p:tgtEl>
                                        <p:attrNameLst>
                                          <p:attrName>ppt_x</p:attrName>
                                        </p:attrNameLst>
                                      </p:cBhvr>
                                      <p:tavLst>
                                        <p:tav tm="0">
                                          <p:val>
                                            <p:strVal val="#ppt_x+0.4"/>
                                          </p:val>
                                        </p:tav>
                                        <p:tav tm="100000">
                                          <p:val>
                                            <p:strVal val="#ppt_x-0.05"/>
                                          </p:val>
                                        </p:tav>
                                      </p:tavLst>
                                    </p:anim>
                                    <p:anim calcmode="lin" valueType="num">
                                      <p:cBhvr>
                                        <p:cTn id="87" dur="800" decel="100000" fill="hold"/>
                                        <p:tgtEl>
                                          <p:spTgt spid="3">
                                            <p:txEl>
                                              <p:pRg st="7" end="7"/>
                                            </p:txEl>
                                          </p:spTgt>
                                        </p:tgtEl>
                                        <p:attrNameLst>
                                          <p:attrName>ppt_y</p:attrName>
                                        </p:attrNameLst>
                                      </p:cBhvr>
                                      <p:tavLst>
                                        <p:tav tm="0">
                                          <p:val>
                                            <p:strVal val="#ppt_y-0.4"/>
                                          </p:val>
                                        </p:tav>
                                        <p:tav tm="100000">
                                          <p:val>
                                            <p:strVal val="#ppt_y+0.1"/>
                                          </p:val>
                                        </p:tav>
                                      </p:tavLst>
                                    </p:anim>
                                    <p:anim calcmode="lin" valueType="num">
                                      <p:cBhvr>
                                        <p:cTn id="88" dur="200" accel="100000" fill="hold">
                                          <p:stCondLst>
                                            <p:cond delay="800"/>
                                          </p:stCondLst>
                                        </p:cTn>
                                        <p:tgtEl>
                                          <p:spTgt spid="3">
                                            <p:txEl>
                                              <p:pRg st="7" end="7"/>
                                            </p:txEl>
                                          </p:spTgt>
                                        </p:tgtEl>
                                        <p:attrNameLst>
                                          <p:attrName>ppt_x</p:attrName>
                                        </p:attrNameLst>
                                      </p:cBhvr>
                                      <p:tavLst>
                                        <p:tav tm="0">
                                          <p:val>
                                            <p:strVal val="#ppt_x-0.05"/>
                                          </p:val>
                                        </p:tav>
                                        <p:tav tm="100000">
                                          <p:val>
                                            <p:strVal val="#ppt_x"/>
                                          </p:val>
                                        </p:tav>
                                      </p:tavLst>
                                    </p:anim>
                                    <p:anim calcmode="lin" valueType="num">
                                      <p:cBhvr>
                                        <p:cTn id="89" dur="200" accel="100000" fill="hold">
                                          <p:stCondLst>
                                            <p:cond delay="800"/>
                                          </p:stCondLst>
                                        </p:cTn>
                                        <p:tgtEl>
                                          <p:spTgt spid="3">
                                            <p:txEl>
                                              <p:pRg st="7" end="7"/>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Desdemona"/>
                <a:cs typeface="Desdemona"/>
              </a:rPr>
              <a:t>Inspiration for props</a:t>
            </a:r>
            <a:endParaRPr lang="en-US" dirty="0"/>
          </a:p>
        </p:txBody>
      </p:sp>
      <p:pic>
        <p:nvPicPr>
          <p:cNvPr id="4" name="Picture 3" descr="Screen Shot 2015-10-19 at 09.50.0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344" y="1295268"/>
            <a:ext cx="3984419" cy="2944043"/>
          </a:xfrm>
          <a:prstGeom prst="rect">
            <a:avLst/>
          </a:prstGeom>
        </p:spPr>
      </p:pic>
      <p:pic>
        <p:nvPicPr>
          <p:cNvPr id="3" name="Picture 2" descr="Screen Shot 2015-10-19 at 10.03.33.png"/>
          <p:cNvPicPr>
            <a:picLocks noChangeAspect="1"/>
          </p:cNvPicPr>
          <p:nvPr/>
        </p:nvPicPr>
        <p:blipFill>
          <a:blip r:embed="rId3">
            <a:extLst>
              <a:ext uri="{BEBA8EAE-BF5A-486C-A8C5-ECC9F3942E4B}">
                <a14:imgProps xmlns:a14="http://schemas.microsoft.com/office/drawing/2010/main">
                  <a14:imgLayer r:embed="rId4">
                    <a14:imgEffect>
                      <a14:backgroundRemoval t="1852" b="99630" l="1130" r="100000"/>
                    </a14:imgEffect>
                  </a14:imgLayer>
                </a14:imgProps>
              </a:ext>
              <a:ext uri="{28A0092B-C50C-407E-A947-70E740481C1C}">
                <a14:useLocalDpi xmlns:a14="http://schemas.microsoft.com/office/drawing/2010/main" val="0"/>
              </a:ext>
            </a:extLst>
          </a:blip>
          <a:stretch>
            <a:fillRect/>
          </a:stretch>
        </p:blipFill>
        <p:spPr>
          <a:xfrm>
            <a:off x="4692267" y="4147652"/>
            <a:ext cx="3855267" cy="2618689"/>
          </a:xfrm>
          <a:prstGeom prst="rect">
            <a:avLst/>
          </a:prstGeom>
        </p:spPr>
      </p:pic>
      <p:sp>
        <p:nvSpPr>
          <p:cNvPr id="6" name="TextBox 5"/>
          <p:cNvSpPr txBox="1"/>
          <p:nvPr/>
        </p:nvSpPr>
        <p:spPr>
          <a:xfrm>
            <a:off x="4540999" y="1317542"/>
            <a:ext cx="4006535" cy="2862323"/>
          </a:xfrm>
          <a:prstGeom prst="rect">
            <a:avLst/>
          </a:prstGeom>
          <a:noFill/>
        </p:spPr>
        <p:txBody>
          <a:bodyPr wrap="square" rtlCol="0">
            <a:spAutoFit/>
          </a:bodyPr>
          <a:lstStyle/>
          <a:p>
            <a:r>
              <a:rPr lang="en-US" dirty="0" smtClean="0">
                <a:latin typeface="American Typewriter"/>
                <a:cs typeface="American Typewriter"/>
              </a:rPr>
              <a:t>This is an example of the kind of ‘investigation’ wall we want to create. It will have images of the girls (protagonists) on that the antagonist has played around with e.g. Facebook photos with eyes cut out, images he has taking himself, cut outs from their diaries, etc. We want to make it look as creepy and as weird as possible.</a:t>
            </a:r>
            <a:endParaRPr lang="en-US" dirty="0">
              <a:latin typeface="American Typewriter"/>
              <a:cs typeface="American Typewriter"/>
            </a:endParaRPr>
          </a:p>
        </p:txBody>
      </p:sp>
      <p:sp>
        <p:nvSpPr>
          <p:cNvPr id="7" name="TextBox 6"/>
          <p:cNvSpPr txBox="1"/>
          <p:nvPr/>
        </p:nvSpPr>
        <p:spPr>
          <a:xfrm>
            <a:off x="400344" y="4272677"/>
            <a:ext cx="4291923" cy="2585323"/>
          </a:xfrm>
          <a:prstGeom prst="rect">
            <a:avLst/>
          </a:prstGeom>
          <a:noFill/>
        </p:spPr>
        <p:txBody>
          <a:bodyPr wrap="square" rtlCol="0">
            <a:spAutoFit/>
          </a:bodyPr>
          <a:lstStyle/>
          <a:p>
            <a:r>
              <a:rPr lang="en-US" dirty="0" smtClean="0">
                <a:latin typeface="American Typewriter"/>
                <a:cs typeface="American Typewriter"/>
              </a:rPr>
              <a:t>We will create and old tatty photo album similar to the one shown, although make it more ominous and freaky by adding things like drops of blood. The antagonist will be shown flicking through the photo album, of which will contain photos of the girls since a young age right up until the present.</a:t>
            </a:r>
            <a:endParaRPr lang="en-US" dirty="0">
              <a:latin typeface="American Typewriter"/>
              <a:cs typeface="American Typewriter"/>
            </a:endParaRPr>
          </a:p>
        </p:txBody>
      </p:sp>
      <p:pic>
        <p:nvPicPr>
          <p:cNvPr id="9" name="Picture 8" descr="AA039245.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614" y="0"/>
            <a:ext cx="1617571" cy="1112993"/>
          </a:xfrm>
          <a:prstGeom prst="rect">
            <a:avLst/>
          </a:prstGeom>
        </p:spPr>
      </p:pic>
      <p:pic>
        <p:nvPicPr>
          <p:cNvPr id="10" name="Picture 9" descr="BES_089.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20017" y="9820"/>
            <a:ext cx="1860901" cy="1285448"/>
          </a:xfrm>
          <a:prstGeom prst="rect">
            <a:avLst/>
          </a:prstGeom>
        </p:spPr>
      </p:pic>
    </p:spTree>
    <p:extLst>
      <p:ext uri="{BB962C8B-B14F-4D97-AF65-F5344CB8AC3E}">
        <p14:creationId xmlns:p14="http://schemas.microsoft.com/office/powerpoint/2010/main" val="163143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934" y="503238"/>
            <a:ext cx="7313613" cy="868362"/>
          </a:xfrm>
        </p:spPr>
        <p:txBody>
          <a:bodyPr/>
          <a:lstStyle/>
          <a:p>
            <a:r>
              <a:rPr lang="en-US" dirty="0">
                <a:latin typeface="Desdemona"/>
                <a:cs typeface="Desdemona"/>
              </a:rPr>
              <a:t>Inspiration for props</a:t>
            </a:r>
            <a:endParaRPr lang="en-US" dirty="0"/>
          </a:p>
        </p:txBody>
      </p:sp>
      <p:pic>
        <p:nvPicPr>
          <p:cNvPr id="4" name="Picture 3" descr="Screen Shot 2015-10-19 at 09.51.57.png"/>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053095" y="564967"/>
            <a:ext cx="2644226" cy="2162599"/>
          </a:xfrm>
          <a:prstGeom prst="rect">
            <a:avLst/>
          </a:prstGeom>
        </p:spPr>
      </p:pic>
      <p:pic>
        <p:nvPicPr>
          <p:cNvPr id="6" name="Picture 5" descr="Screen Shot 2015-10-19 at 09.51.03.png"/>
          <p:cNvPicPr>
            <a:picLocks noChangeAspect="1"/>
          </p:cNvPicPr>
          <p:nvPr/>
        </p:nvPicPr>
        <p:blipFill rotWithShape="1">
          <a:blip r:embed="rId4">
            <a:extLst>
              <a:ext uri="{28A0092B-C50C-407E-A947-70E740481C1C}">
                <a14:useLocalDpi xmlns:a14="http://schemas.microsoft.com/office/drawing/2010/main" val="0"/>
              </a:ext>
            </a:extLst>
          </a:blip>
          <a:srcRect t="25249"/>
          <a:stretch/>
        </p:blipFill>
        <p:spPr>
          <a:xfrm>
            <a:off x="194271" y="2582244"/>
            <a:ext cx="1913687" cy="2158432"/>
          </a:xfrm>
          <a:prstGeom prst="rect">
            <a:avLst/>
          </a:prstGeom>
          <a:noFill/>
          <a:ln>
            <a:noFill/>
          </a:ln>
        </p:spPr>
      </p:pic>
      <p:pic>
        <p:nvPicPr>
          <p:cNvPr id="8" name="Picture 7" descr="AA00273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23511"/>
            <a:ext cx="1550333" cy="968958"/>
          </a:xfrm>
          <a:prstGeom prst="rect">
            <a:avLst/>
          </a:prstGeom>
        </p:spPr>
      </p:pic>
      <p:pic>
        <p:nvPicPr>
          <p:cNvPr id="9" name="Picture 8" descr="BES_019.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62825" y="0"/>
            <a:ext cx="1781175" cy="1545096"/>
          </a:xfrm>
          <a:prstGeom prst="rect">
            <a:avLst/>
          </a:prstGeom>
        </p:spPr>
      </p:pic>
      <p:pic>
        <p:nvPicPr>
          <p:cNvPr id="12" name="Picture 11" descr="White_menbo.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4271" y="4923993"/>
            <a:ext cx="2335841" cy="1751881"/>
          </a:xfrm>
          <a:prstGeom prst="rect">
            <a:avLst/>
          </a:prstGeom>
        </p:spPr>
      </p:pic>
      <p:pic>
        <p:nvPicPr>
          <p:cNvPr id="13" name="Picture 12" descr="1359225993_toothbrush.jpg"/>
          <p:cNvPicPr>
            <a:picLocks noChangeAspect="1"/>
          </p:cNvPicPr>
          <p:nvPr/>
        </p:nvPicPr>
        <p:blipFill>
          <a:blip r:embed="rId8">
            <a:extLst>
              <a:ext uri="{BEBA8EAE-BF5A-486C-A8C5-ECC9F3942E4B}">
                <a14:imgProps xmlns:a14="http://schemas.microsoft.com/office/drawing/2010/main">
                  <a14:imgLayer r:embed="rId9">
                    <a14:imgEffect>
                      <a14:backgroundRemoval t="9677" b="89753" l="4700" r="97300"/>
                    </a14:imgEffect>
                  </a14:imgLayer>
                </a14:imgProps>
              </a:ext>
              <a:ext uri="{28A0092B-C50C-407E-A947-70E740481C1C}">
                <a14:useLocalDpi xmlns:a14="http://schemas.microsoft.com/office/drawing/2010/main" val="0"/>
              </a:ext>
            </a:extLst>
          </a:blip>
          <a:stretch>
            <a:fillRect/>
          </a:stretch>
        </p:blipFill>
        <p:spPr>
          <a:xfrm>
            <a:off x="2178448" y="2923977"/>
            <a:ext cx="2692242" cy="1534678"/>
          </a:xfrm>
          <a:prstGeom prst="rect">
            <a:avLst/>
          </a:prstGeom>
        </p:spPr>
      </p:pic>
      <p:sp>
        <p:nvSpPr>
          <p:cNvPr id="14" name="TextBox 13"/>
          <p:cNvSpPr txBox="1"/>
          <p:nvPr/>
        </p:nvSpPr>
        <p:spPr>
          <a:xfrm>
            <a:off x="5512259" y="1545096"/>
            <a:ext cx="3129288" cy="4801315"/>
          </a:xfrm>
          <a:prstGeom prst="rect">
            <a:avLst/>
          </a:prstGeom>
          <a:noFill/>
        </p:spPr>
        <p:txBody>
          <a:bodyPr wrap="square" rtlCol="0">
            <a:spAutoFit/>
          </a:bodyPr>
          <a:lstStyle/>
          <a:p>
            <a:r>
              <a:rPr lang="en-US" dirty="0" smtClean="0">
                <a:latin typeface="American Typewriter"/>
                <a:cs typeface="American Typewriter"/>
              </a:rPr>
              <a:t>We want the antagonist’s obsession with the girls to be as weird as possible, leaving the audience feeling vulnerable, uncomfortable, and threatened. Therefore the montage will show obscure things that he has chosen to build up a collection of e.g. locks of their hair, used chewing gum, swabs from their toothbrush etc. He will be shown placing such things in plastic wallets – like the ones shown. </a:t>
            </a:r>
            <a:endParaRPr lang="en-US" dirty="0">
              <a:latin typeface="American Typewriter"/>
              <a:cs typeface="American Typewriter"/>
            </a:endParaRPr>
          </a:p>
        </p:txBody>
      </p:sp>
      <p:pic>
        <p:nvPicPr>
          <p:cNvPr id="15" name="Picture 14" descr="images.jpg"/>
          <p:cNvPicPr>
            <a:picLocks noChangeAspect="1"/>
          </p:cNvPicPr>
          <p:nvPr/>
        </p:nvPicPr>
        <p:blipFill>
          <a:blip r:embed="rId10">
            <a:extLst>
              <a:ext uri="{BEBA8EAE-BF5A-486C-A8C5-ECC9F3942E4B}">
                <a14:imgProps xmlns:a14="http://schemas.microsoft.com/office/drawing/2010/main">
                  <a14:imgLayer r:embed="rId11">
                    <a14:imgEffect>
                      <a14:backgroundRemoval t="9778" b="89778" l="4000" r="95556"/>
                    </a14:imgEffect>
                  </a14:imgLayer>
                </a14:imgProps>
              </a:ext>
              <a:ext uri="{28A0092B-C50C-407E-A947-70E740481C1C}">
                <a14:useLocalDpi xmlns:a14="http://schemas.microsoft.com/office/drawing/2010/main" val="0"/>
              </a:ext>
            </a:extLst>
          </a:blip>
          <a:stretch>
            <a:fillRect/>
          </a:stretch>
        </p:blipFill>
        <p:spPr>
          <a:xfrm>
            <a:off x="2530112" y="4115133"/>
            <a:ext cx="2857500" cy="2857500"/>
          </a:xfrm>
          <a:prstGeom prst="rect">
            <a:avLst/>
          </a:prstGeom>
        </p:spPr>
      </p:pic>
    </p:spTree>
    <p:extLst>
      <p:ext uri="{BB962C8B-B14F-4D97-AF65-F5344CB8AC3E}">
        <p14:creationId xmlns:p14="http://schemas.microsoft.com/office/powerpoint/2010/main" val="598475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49" presetClass="entr" presetSubtype="0" decel="10000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 calcmode="lin" valueType="num">
                                      <p:cBhvr>
                                        <p:cTn id="44" dur="500" fill="hold"/>
                                        <p:tgtEl>
                                          <p:spTgt spid="14"/>
                                        </p:tgtEl>
                                        <p:attrNameLst>
                                          <p:attrName>style.rotation</p:attrName>
                                        </p:attrNameLst>
                                      </p:cBhvr>
                                      <p:tavLst>
                                        <p:tav tm="0">
                                          <p:val>
                                            <p:fltVal val="360"/>
                                          </p:val>
                                        </p:tav>
                                        <p:tav tm="100000">
                                          <p:val>
                                            <p:fltVal val="0"/>
                                          </p:val>
                                        </p:tav>
                                      </p:tavLst>
                                    </p:anim>
                                    <p:animEffect transition="in" filter="fade">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Desdemona"/>
                <a:cs typeface="Desdemona"/>
              </a:rPr>
              <a:t>Other props</a:t>
            </a:r>
            <a:endParaRPr lang="en-US" dirty="0">
              <a:latin typeface="Desdemona"/>
              <a:cs typeface="Desdemona"/>
            </a:endParaRPr>
          </a:p>
        </p:txBody>
      </p:sp>
      <p:sp>
        <p:nvSpPr>
          <p:cNvPr id="3" name="Content Placeholder 2"/>
          <p:cNvSpPr>
            <a:spLocks noGrp="1"/>
          </p:cNvSpPr>
          <p:nvPr>
            <p:ph idx="1"/>
          </p:nvPr>
        </p:nvSpPr>
        <p:spPr>
          <a:xfrm>
            <a:off x="914400" y="1532002"/>
            <a:ext cx="7313613" cy="4910262"/>
          </a:xfrm>
        </p:spPr>
        <p:txBody>
          <a:bodyPr>
            <a:normAutofit fontScale="77500" lnSpcReduction="20000"/>
          </a:bodyPr>
          <a:lstStyle/>
          <a:p>
            <a:r>
              <a:rPr lang="en-US" dirty="0" smtClean="0">
                <a:latin typeface="American Typewriter"/>
                <a:cs typeface="American Typewriter"/>
              </a:rPr>
              <a:t>We decided the use of mundane props would make it more realistic; therefore leaving the viewers uncomfortable as they will be able to relate to the scenes being shown.</a:t>
            </a:r>
          </a:p>
          <a:p>
            <a:pPr>
              <a:buFontTx/>
              <a:buChar char="-"/>
            </a:pPr>
            <a:r>
              <a:rPr lang="en-US" dirty="0" smtClean="0">
                <a:latin typeface="American Typewriter"/>
                <a:cs typeface="American Typewriter"/>
              </a:rPr>
              <a:t>Coffee mugs</a:t>
            </a:r>
          </a:p>
          <a:p>
            <a:pPr>
              <a:buFontTx/>
              <a:buChar char="-"/>
            </a:pPr>
            <a:r>
              <a:rPr lang="en-US" dirty="0" smtClean="0">
                <a:latin typeface="American Typewriter"/>
                <a:cs typeface="American Typewriter"/>
              </a:rPr>
              <a:t>TV</a:t>
            </a:r>
          </a:p>
          <a:p>
            <a:pPr>
              <a:buFontTx/>
              <a:buChar char="-"/>
            </a:pPr>
            <a:r>
              <a:rPr lang="en-US" dirty="0" smtClean="0">
                <a:latin typeface="American Typewriter"/>
                <a:cs typeface="American Typewriter"/>
              </a:rPr>
              <a:t>Dog</a:t>
            </a:r>
          </a:p>
          <a:p>
            <a:pPr>
              <a:buFontTx/>
              <a:buChar char="-"/>
            </a:pPr>
            <a:r>
              <a:rPr lang="en-US" dirty="0" smtClean="0">
                <a:latin typeface="American Typewriter"/>
                <a:cs typeface="American Typewriter"/>
              </a:rPr>
              <a:t>Potted plants on windowsill</a:t>
            </a:r>
          </a:p>
          <a:p>
            <a:pPr>
              <a:buFontTx/>
              <a:buChar char="-"/>
            </a:pPr>
            <a:r>
              <a:rPr lang="en-US" dirty="0" smtClean="0">
                <a:latin typeface="American Typewriter"/>
                <a:cs typeface="American Typewriter"/>
              </a:rPr>
              <a:t>Living room furniture</a:t>
            </a:r>
          </a:p>
          <a:p>
            <a:pPr marL="0" indent="0">
              <a:buNone/>
            </a:pPr>
            <a:r>
              <a:rPr lang="en-US" dirty="0" smtClean="0">
                <a:latin typeface="American Typewriter"/>
                <a:cs typeface="American Typewriter"/>
              </a:rPr>
              <a:t>In contrast to this, props used by the antagonist will be the following;</a:t>
            </a:r>
          </a:p>
          <a:p>
            <a:pPr>
              <a:buFontTx/>
              <a:buChar char="-"/>
            </a:pPr>
            <a:r>
              <a:rPr lang="en-US" dirty="0" smtClean="0">
                <a:latin typeface="American Typewriter"/>
                <a:cs typeface="American Typewriter"/>
              </a:rPr>
              <a:t>Leather gloves</a:t>
            </a:r>
          </a:p>
          <a:p>
            <a:pPr>
              <a:buFontTx/>
              <a:buChar char="-"/>
            </a:pPr>
            <a:r>
              <a:rPr lang="en-US" dirty="0" smtClean="0">
                <a:latin typeface="American Typewriter"/>
                <a:cs typeface="American Typewriter"/>
              </a:rPr>
              <a:t>CCTV cameras</a:t>
            </a:r>
          </a:p>
          <a:p>
            <a:pPr>
              <a:buFontTx/>
              <a:buChar char="-"/>
            </a:pPr>
            <a:endParaRPr lang="en-US" dirty="0">
              <a:latin typeface="American Typewriter"/>
              <a:cs typeface="American Typewriter"/>
            </a:endParaRPr>
          </a:p>
        </p:txBody>
      </p:sp>
    </p:spTree>
    <p:extLst>
      <p:ext uri="{BB962C8B-B14F-4D97-AF65-F5344CB8AC3E}">
        <p14:creationId xmlns:p14="http://schemas.microsoft.com/office/powerpoint/2010/main" val="398323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fmla="#ppt_w*sin(2.5*pi*$)">
                                          <p:val>
                                            <p:fltVal val="0"/>
                                          </p:val>
                                        </p:tav>
                                        <p:tav tm="100000">
                                          <p:val>
                                            <p:fltVal val="1"/>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800" decel="100000"/>
                                        <p:tgtEl>
                                          <p:spTgt spid="3">
                                            <p:txEl>
                                              <p:pRg st="0" end="0"/>
                                            </p:txEl>
                                          </p:spTgt>
                                        </p:tgtEl>
                                      </p:cBhvr>
                                    </p:animEffect>
                                    <p:anim calcmode="lin" valueType="num">
                                      <p:cBhvr>
                                        <p:cTn id="14"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5"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6"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0"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800" decel="100000"/>
                                        <p:tgtEl>
                                          <p:spTgt spid="3">
                                            <p:txEl>
                                              <p:pRg st="1" end="1"/>
                                            </p:txEl>
                                          </p:spTgt>
                                        </p:tgtEl>
                                      </p:cBhvr>
                                    </p:animEffect>
                                    <p:anim calcmode="lin" valueType="num">
                                      <p:cBhvr>
                                        <p:cTn id="24"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0"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800" decel="100000"/>
                                        <p:tgtEl>
                                          <p:spTgt spid="3">
                                            <p:txEl>
                                              <p:pRg st="2" end="2"/>
                                            </p:txEl>
                                          </p:spTgt>
                                        </p:tgtEl>
                                      </p:cBhvr>
                                    </p:animEffect>
                                    <p:anim calcmode="lin" valueType="num">
                                      <p:cBhvr>
                                        <p:cTn id="34"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35"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6"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fade">
                                      <p:cBhvr>
                                        <p:cTn id="43" dur="800" decel="100000"/>
                                        <p:tgtEl>
                                          <p:spTgt spid="3">
                                            <p:txEl>
                                              <p:pRg st="3" end="3"/>
                                            </p:txEl>
                                          </p:spTgt>
                                        </p:tgtEl>
                                      </p:cBhvr>
                                    </p:animEffect>
                                    <p:anim calcmode="lin" valueType="num">
                                      <p:cBhvr>
                                        <p:cTn id="44"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45"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46"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0" presetClass="entr" presetSubtype="0" fill="hold" grpId="0"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Effect transition="in" filter="fade">
                                      <p:cBhvr>
                                        <p:cTn id="53" dur="800" decel="100000"/>
                                        <p:tgtEl>
                                          <p:spTgt spid="3">
                                            <p:txEl>
                                              <p:pRg st="4" end="4"/>
                                            </p:txEl>
                                          </p:spTgt>
                                        </p:tgtEl>
                                      </p:cBhvr>
                                    </p:animEffect>
                                    <p:anim calcmode="lin" valueType="num">
                                      <p:cBhvr>
                                        <p:cTn id="54"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55"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56"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0" presetClass="entr" presetSubtype="0" fill="hold" grpId="0" nodeType="clickEffect">
                                  <p:stCondLst>
                                    <p:cond delay="0"/>
                                  </p:stCondLst>
                                  <p:childTnLst>
                                    <p:set>
                                      <p:cBhvr>
                                        <p:cTn id="62" dur="1" fill="hold">
                                          <p:stCondLst>
                                            <p:cond delay="0"/>
                                          </p:stCondLst>
                                        </p:cTn>
                                        <p:tgtEl>
                                          <p:spTgt spid="3">
                                            <p:txEl>
                                              <p:pRg st="5" end="5"/>
                                            </p:txEl>
                                          </p:spTgt>
                                        </p:tgtEl>
                                        <p:attrNameLst>
                                          <p:attrName>style.visibility</p:attrName>
                                        </p:attrNameLst>
                                      </p:cBhvr>
                                      <p:to>
                                        <p:strVal val="visible"/>
                                      </p:to>
                                    </p:set>
                                    <p:animEffect transition="in" filter="fade">
                                      <p:cBhvr>
                                        <p:cTn id="63" dur="800" decel="100000"/>
                                        <p:tgtEl>
                                          <p:spTgt spid="3">
                                            <p:txEl>
                                              <p:pRg st="5" end="5"/>
                                            </p:txEl>
                                          </p:spTgt>
                                        </p:tgtEl>
                                      </p:cBhvr>
                                    </p:animEffect>
                                    <p:anim calcmode="lin" valueType="num">
                                      <p:cBhvr>
                                        <p:cTn id="64" dur="800" decel="100000" fill="hold"/>
                                        <p:tgtEl>
                                          <p:spTgt spid="3">
                                            <p:txEl>
                                              <p:pRg st="5" end="5"/>
                                            </p:txEl>
                                          </p:spTgt>
                                        </p:tgtEl>
                                        <p:attrNameLst>
                                          <p:attrName>style.rotation</p:attrName>
                                        </p:attrNameLst>
                                      </p:cBhvr>
                                      <p:tavLst>
                                        <p:tav tm="0">
                                          <p:val>
                                            <p:fltVal val="-90"/>
                                          </p:val>
                                        </p:tav>
                                        <p:tav tm="100000">
                                          <p:val>
                                            <p:fltVal val="0"/>
                                          </p:val>
                                        </p:tav>
                                      </p:tavLst>
                                    </p:anim>
                                    <p:anim calcmode="lin" valueType="num">
                                      <p:cBhvr>
                                        <p:cTn id="65" dur="800" decel="100000" fill="hold"/>
                                        <p:tgtEl>
                                          <p:spTgt spid="3">
                                            <p:txEl>
                                              <p:pRg st="5" end="5"/>
                                            </p:txEl>
                                          </p:spTgt>
                                        </p:tgtEl>
                                        <p:attrNameLst>
                                          <p:attrName>ppt_x</p:attrName>
                                        </p:attrNameLst>
                                      </p:cBhvr>
                                      <p:tavLst>
                                        <p:tav tm="0">
                                          <p:val>
                                            <p:strVal val="#ppt_x+0.4"/>
                                          </p:val>
                                        </p:tav>
                                        <p:tav tm="100000">
                                          <p:val>
                                            <p:strVal val="#ppt_x-0.05"/>
                                          </p:val>
                                        </p:tav>
                                      </p:tavLst>
                                    </p:anim>
                                    <p:anim calcmode="lin" valueType="num">
                                      <p:cBhvr>
                                        <p:cTn id="66" dur="800" decel="100000" fill="hold"/>
                                        <p:tgtEl>
                                          <p:spTgt spid="3">
                                            <p:txEl>
                                              <p:pRg st="5" end="5"/>
                                            </p:txEl>
                                          </p:spTgt>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3">
                                            <p:txEl>
                                              <p:pRg st="5" end="5"/>
                                            </p:txEl>
                                          </p:spTgt>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3">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30" presetClass="entr" presetSubtype="0" fill="hold" grpId="0" nodeType="clickEffect">
                                  <p:stCondLst>
                                    <p:cond delay="0"/>
                                  </p:stCondLst>
                                  <p:childTnLst>
                                    <p:set>
                                      <p:cBhvr>
                                        <p:cTn id="72" dur="1" fill="hold">
                                          <p:stCondLst>
                                            <p:cond delay="0"/>
                                          </p:stCondLst>
                                        </p:cTn>
                                        <p:tgtEl>
                                          <p:spTgt spid="3">
                                            <p:txEl>
                                              <p:pRg st="6" end="6"/>
                                            </p:txEl>
                                          </p:spTgt>
                                        </p:tgtEl>
                                        <p:attrNameLst>
                                          <p:attrName>style.visibility</p:attrName>
                                        </p:attrNameLst>
                                      </p:cBhvr>
                                      <p:to>
                                        <p:strVal val="visible"/>
                                      </p:to>
                                    </p:set>
                                    <p:animEffect transition="in" filter="fade">
                                      <p:cBhvr>
                                        <p:cTn id="73" dur="800" decel="100000"/>
                                        <p:tgtEl>
                                          <p:spTgt spid="3">
                                            <p:txEl>
                                              <p:pRg st="6" end="6"/>
                                            </p:txEl>
                                          </p:spTgt>
                                        </p:tgtEl>
                                      </p:cBhvr>
                                    </p:animEffect>
                                    <p:anim calcmode="lin" valueType="num">
                                      <p:cBhvr>
                                        <p:cTn id="74" dur="800" decel="100000" fill="hold"/>
                                        <p:tgtEl>
                                          <p:spTgt spid="3">
                                            <p:txEl>
                                              <p:pRg st="6" end="6"/>
                                            </p:txEl>
                                          </p:spTgt>
                                        </p:tgtEl>
                                        <p:attrNameLst>
                                          <p:attrName>style.rotation</p:attrName>
                                        </p:attrNameLst>
                                      </p:cBhvr>
                                      <p:tavLst>
                                        <p:tav tm="0">
                                          <p:val>
                                            <p:fltVal val="-90"/>
                                          </p:val>
                                        </p:tav>
                                        <p:tav tm="100000">
                                          <p:val>
                                            <p:fltVal val="0"/>
                                          </p:val>
                                        </p:tav>
                                      </p:tavLst>
                                    </p:anim>
                                    <p:anim calcmode="lin" valueType="num">
                                      <p:cBhvr>
                                        <p:cTn id="75" dur="800" decel="100000" fill="hold"/>
                                        <p:tgtEl>
                                          <p:spTgt spid="3">
                                            <p:txEl>
                                              <p:pRg st="6" end="6"/>
                                            </p:txEl>
                                          </p:spTgt>
                                        </p:tgtEl>
                                        <p:attrNameLst>
                                          <p:attrName>ppt_x</p:attrName>
                                        </p:attrNameLst>
                                      </p:cBhvr>
                                      <p:tavLst>
                                        <p:tav tm="0">
                                          <p:val>
                                            <p:strVal val="#ppt_x+0.4"/>
                                          </p:val>
                                        </p:tav>
                                        <p:tav tm="100000">
                                          <p:val>
                                            <p:strVal val="#ppt_x-0.05"/>
                                          </p:val>
                                        </p:tav>
                                      </p:tavLst>
                                    </p:anim>
                                    <p:anim calcmode="lin" valueType="num">
                                      <p:cBhvr>
                                        <p:cTn id="76" dur="800" decel="100000" fill="hold"/>
                                        <p:tgtEl>
                                          <p:spTgt spid="3">
                                            <p:txEl>
                                              <p:pRg st="6" end="6"/>
                                            </p:txEl>
                                          </p:spTgt>
                                        </p:tgtEl>
                                        <p:attrNameLst>
                                          <p:attrName>ppt_y</p:attrName>
                                        </p:attrNameLst>
                                      </p:cBhvr>
                                      <p:tavLst>
                                        <p:tav tm="0">
                                          <p:val>
                                            <p:strVal val="#ppt_y-0.4"/>
                                          </p:val>
                                        </p:tav>
                                        <p:tav tm="100000">
                                          <p:val>
                                            <p:strVal val="#ppt_y+0.1"/>
                                          </p:val>
                                        </p:tav>
                                      </p:tavLst>
                                    </p:anim>
                                    <p:anim calcmode="lin" valueType="num">
                                      <p:cBhvr>
                                        <p:cTn id="77" dur="200" accel="100000" fill="hold">
                                          <p:stCondLst>
                                            <p:cond delay="800"/>
                                          </p:stCondLst>
                                        </p:cTn>
                                        <p:tgtEl>
                                          <p:spTgt spid="3">
                                            <p:txEl>
                                              <p:pRg st="6" end="6"/>
                                            </p:txEl>
                                          </p:spTgt>
                                        </p:tgtEl>
                                        <p:attrNameLst>
                                          <p:attrName>ppt_x</p:attrName>
                                        </p:attrNameLst>
                                      </p:cBhvr>
                                      <p:tavLst>
                                        <p:tav tm="0">
                                          <p:val>
                                            <p:strVal val="#ppt_x-0.05"/>
                                          </p:val>
                                        </p:tav>
                                        <p:tav tm="100000">
                                          <p:val>
                                            <p:strVal val="#ppt_x"/>
                                          </p:val>
                                        </p:tav>
                                      </p:tavLst>
                                    </p:anim>
                                    <p:anim calcmode="lin" valueType="num">
                                      <p:cBhvr>
                                        <p:cTn id="78" dur="200" accel="100000" fill="hold">
                                          <p:stCondLst>
                                            <p:cond delay="800"/>
                                          </p:stCondLst>
                                        </p:cTn>
                                        <p:tgtEl>
                                          <p:spTgt spid="3">
                                            <p:txEl>
                                              <p:pRg st="6" end="6"/>
                                            </p:txEl>
                                          </p:spTgt>
                                        </p:tgtEl>
                                        <p:attrNameLst>
                                          <p:attrName>ppt_y</p:attrName>
                                        </p:attrNameLst>
                                      </p:cBhvr>
                                      <p:tavLst>
                                        <p:tav tm="0">
                                          <p:val>
                                            <p:strVal val="#ppt_y+0.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30" presetClass="entr" presetSubtype="0" fill="hold" grpId="0" nodeType="clickEffect">
                                  <p:stCondLst>
                                    <p:cond delay="0"/>
                                  </p:stCondLst>
                                  <p:childTnLst>
                                    <p:set>
                                      <p:cBhvr>
                                        <p:cTn id="82" dur="1" fill="hold">
                                          <p:stCondLst>
                                            <p:cond delay="0"/>
                                          </p:stCondLst>
                                        </p:cTn>
                                        <p:tgtEl>
                                          <p:spTgt spid="3">
                                            <p:txEl>
                                              <p:pRg st="7" end="7"/>
                                            </p:txEl>
                                          </p:spTgt>
                                        </p:tgtEl>
                                        <p:attrNameLst>
                                          <p:attrName>style.visibility</p:attrName>
                                        </p:attrNameLst>
                                      </p:cBhvr>
                                      <p:to>
                                        <p:strVal val="visible"/>
                                      </p:to>
                                    </p:set>
                                    <p:animEffect transition="in" filter="fade">
                                      <p:cBhvr>
                                        <p:cTn id="83" dur="800" decel="100000"/>
                                        <p:tgtEl>
                                          <p:spTgt spid="3">
                                            <p:txEl>
                                              <p:pRg st="7" end="7"/>
                                            </p:txEl>
                                          </p:spTgt>
                                        </p:tgtEl>
                                      </p:cBhvr>
                                    </p:animEffect>
                                    <p:anim calcmode="lin" valueType="num">
                                      <p:cBhvr>
                                        <p:cTn id="84" dur="800" decel="100000" fill="hold"/>
                                        <p:tgtEl>
                                          <p:spTgt spid="3">
                                            <p:txEl>
                                              <p:pRg st="7" end="7"/>
                                            </p:txEl>
                                          </p:spTgt>
                                        </p:tgtEl>
                                        <p:attrNameLst>
                                          <p:attrName>style.rotation</p:attrName>
                                        </p:attrNameLst>
                                      </p:cBhvr>
                                      <p:tavLst>
                                        <p:tav tm="0">
                                          <p:val>
                                            <p:fltVal val="-90"/>
                                          </p:val>
                                        </p:tav>
                                        <p:tav tm="100000">
                                          <p:val>
                                            <p:fltVal val="0"/>
                                          </p:val>
                                        </p:tav>
                                      </p:tavLst>
                                    </p:anim>
                                    <p:anim calcmode="lin" valueType="num">
                                      <p:cBhvr>
                                        <p:cTn id="85" dur="800" decel="100000" fill="hold"/>
                                        <p:tgtEl>
                                          <p:spTgt spid="3">
                                            <p:txEl>
                                              <p:pRg st="7" end="7"/>
                                            </p:txEl>
                                          </p:spTgt>
                                        </p:tgtEl>
                                        <p:attrNameLst>
                                          <p:attrName>ppt_x</p:attrName>
                                        </p:attrNameLst>
                                      </p:cBhvr>
                                      <p:tavLst>
                                        <p:tav tm="0">
                                          <p:val>
                                            <p:strVal val="#ppt_x+0.4"/>
                                          </p:val>
                                        </p:tav>
                                        <p:tav tm="100000">
                                          <p:val>
                                            <p:strVal val="#ppt_x-0.05"/>
                                          </p:val>
                                        </p:tav>
                                      </p:tavLst>
                                    </p:anim>
                                    <p:anim calcmode="lin" valueType="num">
                                      <p:cBhvr>
                                        <p:cTn id="86" dur="800" decel="100000" fill="hold"/>
                                        <p:tgtEl>
                                          <p:spTgt spid="3">
                                            <p:txEl>
                                              <p:pRg st="7" end="7"/>
                                            </p:txEl>
                                          </p:spTgt>
                                        </p:tgtEl>
                                        <p:attrNameLst>
                                          <p:attrName>ppt_y</p:attrName>
                                        </p:attrNameLst>
                                      </p:cBhvr>
                                      <p:tavLst>
                                        <p:tav tm="0">
                                          <p:val>
                                            <p:strVal val="#ppt_y-0.4"/>
                                          </p:val>
                                        </p:tav>
                                        <p:tav tm="100000">
                                          <p:val>
                                            <p:strVal val="#ppt_y+0.1"/>
                                          </p:val>
                                        </p:tav>
                                      </p:tavLst>
                                    </p:anim>
                                    <p:anim calcmode="lin" valueType="num">
                                      <p:cBhvr>
                                        <p:cTn id="87" dur="200" accel="100000" fill="hold">
                                          <p:stCondLst>
                                            <p:cond delay="800"/>
                                          </p:stCondLst>
                                        </p:cTn>
                                        <p:tgtEl>
                                          <p:spTgt spid="3">
                                            <p:txEl>
                                              <p:pRg st="7" end="7"/>
                                            </p:txEl>
                                          </p:spTgt>
                                        </p:tgtEl>
                                        <p:attrNameLst>
                                          <p:attrName>ppt_x</p:attrName>
                                        </p:attrNameLst>
                                      </p:cBhvr>
                                      <p:tavLst>
                                        <p:tav tm="0">
                                          <p:val>
                                            <p:strVal val="#ppt_x-0.05"/>
                                          </p:val>
                                        </p:tav>
                                        <p:tav tm="100000">
                                          <p:val>
                                            <p:strVal val="#ppt_x"/>
                                          </p:val>
                                        </p:tav>
                                      </p:tavLst>
                                    </p:anim>
                                    <p:anim calcmode="lin" valueType="num">
                                      <p:cBhvr>
                                        <p:cTn id="88" dur="200" accel="100000" fill="hold">
                                          <p:stCondLst>
                                            <p:cond delay="800"/>
                                          </p:stCondLst>
                                        </p:cTn>
                                        <p:tgtEl>
                                          <p:spTgt spid="3">
                                            <p:txEl>
                                              <p:pRg st="7" end="7"/>
                                            </p:txEl>
                                          </p:spTgt>
                                        </p:tgtEl>
                                        <p:attrNameLst>
                                          <p:attrName>ppt_y</p:attrName>
                                        </p:attrNameLst>
                                      </p:cBhvr>
                                      <p:tavLst>
                                        <p:tav tm="0">
                                          <p:val>
                                            <p:strVal val="#ppt_y+0.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30" presetClass="entr" presetSubtype="0" fill="hold" grpId="0" nodeType="clickEffect">
                                  <p:stCondLst>
                                    <p:cond delay="0"/>
                                  </p:stCondLst>
                                  <p:childTnLst>
                                    <p:set>
                                      <p:cBhvr>
                                        <p:cTn id="92" dur="1" fill="hold">
                                          <p:stCondLst>
                                            <p:cond delay="0"/>
                                          </p:stCondLst>
                                        </p:cTn>
                                        <p:tgtEl>
                                          <p:spTgt spid="3">
                                            <p:txEl>
                                              <p:pRg st="8" end="8"/>
                                            </p:txEl>
                                          </p:spTgt>
                                        </p:tgtEl>
                                        <p:attrNameLst>
                                          <p:attrName>style.visibility</p:attrName>
                                        </p:attrNameLst>
                                      </p:cBhvr>
                                      <p:to>
                                        <p:strVal val="visible"/>
                                      </p:to>
                                    </p:set>
                                    <p:animEffect transition="in" filter="fade">
                                      <p:cBhvr>
                                        <p:cTn id="93" dur="800" decel="100000"/>
                                        <p:tgtEl>
                                          <p:spTgt spid="3">
                                            <p:txEl>
                                              <p:pRg st="8" end="8"/>
                                            </p:txEl>
                                          </p:spTgt>
                                        </p:tgtEl>
                                      </p:cBhvr>
                                    </p:animEffect>
                                    <p:anim calcmode="lin" valueType="num">
                                      <p:cBhvr>
                                        <p:cTn id="94" dur="800" decel="100000" fill="hold"/>
                                        <p:tgtEl>
                                          <p:spTgt spid="3">
                                            <p:txEl>
                                              <p:pRg st="8" end="8"/>
                                            </p:txEl>
                                          </p:spTgt>
                                        </p:tgtEl>
                                        <p:attrNameLst>
                                          <p:attrName>style.rotation</p:attrName>
                                        </p:attrNameLst>
                                      </p:cBhvr>
                                      <p:tavLst>
                                        <p:tav tm="0">
                                          <p:val>
                                            <p:fltVal val="-90"/>
                                          </p:val>
                                        </p:tav>
                                        <p:tav tm="100000">
                                          <p:val>
                                            <p:fltVal val="0"/>
                                          </p:val>
                                        </p:tav>
                                      </p:tavLst>
                                    </p:anim>
                                    <p:anim calcmode="lin" valueType="num">
                                      <p:cBhvr>
                                        <p:cTn id="95" dur="800" decel="100000" fill="hold"/>
                                        <p:tgtEl>
                                          <p:spTgt spid="3">
                                            <p:txEl>
                                              <p:pRg st="8" end="8"/>
                                            </p:txEl>
                                          </p:spTgt>
                                        </p:tgtEl>
                                        <p:attrNameLst>
                                          <p:attrName>ppt_x</p:attrName>
                                        </p:attrNameLst>
                                      </p:cBhvr>
                                      <p:tavLst>
                                        <p:tav tm="0">
                                          <p:val>
                                            <p:strVal val="#ppt_x+0.4"/>
                                          </p:val>
                                        </p:tav>
                                        <p:tav tm="100000">
                                          <p:val>
                                            <p:strVal val="#ppt_x-0.05"/>
                                          </p:val>
                                        </p:tav>
                                      </p:tavLst>
                                    </p:anim>
                                    <p:anim calcmode="lin" valueType="num">
                                      <p:cBhvr>
                                        <p:cTn id="96" dur="800" decel="100000" fill="hold"/>
                                        <p:tgtEl>
                                          <p:spTgt spid="3">
                                            <p:txEl>
                                              <p:pRg st="8" end="8"/>
                                            </p:txEl>
                                          </p:spTgt>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3">
                                            <p:txEl>
                                              <p:pRg st="8" end="8"/>
                                            </p:txEl>
                                          </p:spTgt>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3">
                                            <p:txEl>
                                              <p:pRg st="8" end="8"/>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295</TotalTime>
  <Words>941</Words>
  <Application>Microsoft Office PowerPoint</Application>
  <PresentationFormat>On-screen Show (4:3)</PresentationFormat>
  <Paragraphs>57</Paragraphs>
  <Slides>15</Slides>
  <Notes>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Inkwell</vt:lpstr>
      <vt:lpstr>Psychological Thriller</vt:lpstr>
      <vt:lpstr>What’s the idea?</vt:lpstr>
      <vt:lpstr>Location</vt:lpstr>
      <vt:lpstr>PowerPoint Presentation</vt:lpstr>
      <vt:lpstr>PowerPoint Presentation</vt:lpstr>
      <vt:lpstr>Props – Montage</vt:lpstr>
      <vt:lpstr>Inspiration for props</vt:lpstr>
      <vt:lpstr>Inspiration for props</vt:lpstr>
      <vt:lpstr>Other props</vt:lpstr>
      <vt:lpstr>Camerawork</vt:lpstr>
      <vt:lpstr>Sound</vt:lpstr>
      <vt:lpstr>Mise-en-scene</vt:lpstr>
      <vt:lpstr>Editing</vt:lpstr>
      <vt:lpstr>Timings</vt:lpstr>
      <vt:lpstr>Target audience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Psychological Thriller</dc:title>
  <dc:creator>Will</dc:creator>
  <cp:lastModifiedBy>Default Student user for image building</cp:lastModifiedBy>
  <cp:revision>22</cp:revision>
  <dcterms:created xsi:type="dcterms:W3CDTF">2015-10-15T12:16:27Z</dcterms:created>
  <dcterms:modified xsi:type="dcterms:W3CDTF">2015-11-05T13:52:49Z</dcterms:modified>
</cp:coreProperties>
</file>